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058400" cy="7772400"/>
  <p:notesSz cx="6858000" cy="9144000"/>
  <p:embeddedFontLst>
    <p:embeddedFont>
      <p:font typeface="Alegreya" pitchFamily="2" charset="0"/>
      <p:regular r:id="rId5"/>
      <p:bold r:id="rId6"/>
      <p:italic r:id="rId7"/>
      <p:boldItalic r:id="rId8"/>
    </p:embeddedFont>
    <p:embeddedFont>
      <p:font typeface="Alegreya Medium" pitchFamily="2" charset="0"/>
      <p:regular r:id="rId9"/>
      <p:bold r:id="rId10"/>
      <p:italic r:id="rId11"/>
      <p:boldItalic r:id="rId12"/>
    </p:embeddedFont>
    <p:embeddedFont>
      <p:font typeface="Oswald" pitchFamily="2" charset="77"/>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09" d="100"/>
          <a:sy n="109" d="100"/>
        </p:scale>
        <p:origin x="1952" y="19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e8c81f2e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e8c81f2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7034825" y="4188250"/>
            <a:ext cx="27414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Oswald"/>
                <a:ea typeface="Oswald"/>
                <a:cs typeface="Oswald"/>
                <a:sym typeface="Oswald"/>
              </a:rPr>
              <a:t>2024-2025</a:t>
            </a:r>
            <a:endParaRPr sz="3600" dirty="0">
              <a:latin typeface="Oswald"/>
              <a:ea typeface="Oswald"/>
              <a:cs typeface="Oswald"/>
              <a:sym typeface="Oswald"/>
            </a:endParaRPr>
          </a:p>
        </p:txBody>
      </p:sp>
      <p:pic>
        <p:nvPicPr>
          <p:cNvPr id="55" name="Google Shape;55;p13"/>
          <p:cNvPicPr preferRelativeResize="0"/>
          <p:nvPr/>
        </p:nvPicPr>
        <p:blipFill rotWithShape="1">
          <a:blip r:embed="rId4">
            <a:alphaModFix/>
          </a:blip>
          <a:srcRect l="7370" t="8067" r="8680" b="7280"/>
          <a:stretch/>
        </p:blipFill>
        <p:spPr>
          <a:xfrm>
            <a:off x="3966525" y="4103200"/>
            <a:ext cx="2103225" cy="2120925"/>
          </a:xfrm>
          <a:prstGeom prst="rect">
            <a:avLst/>
          </a:prstGeom>
          <a:noFill/>
          <a:ln>
            <a:noFill/>
          </a:ln>
        </p:spPr>
      </p:pic>
      <p:sp>
        <p:nvSpPr>
          <p:cNvPr id="56" name="Google Shape;56;p13"/>
          <p:cNvSpPr txBox="1"/>
          <p:nvPr/>
        </p:nvSpPr>
        <p:spPr>
          <a:xfrm>
            <a:off x="322525" y="262050"/>
            <a:ext cx="2842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latin typeface="Alegreya"/>
                <a:ea typeface="Alegreya"/>
                <a:cs typeface="Alegreya"/>
                <a:sym typeface="Alegreya"/>
              </a:rPr>
              <a:t>What is a Family School Compact?</a:t>
            </a:r>
            <a:endParaRPr b="1">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a:latin typeface="Alegreya Medium"/>
              <a:ea typeface="Alegreya Medium"/>
              <a:cs typeface="Alegreya Medium"/>
              <a:sym typeface="Alegreya Medium"/>
            </a:endParaRPr>
          </a:p>
          <a:p>
            <a:pPr marL="0" lvl="0" indent="0" algn="l" rtl="0">
              <a:spcBef>
                <a:spcPts val="0"/>
              </a:spcBef>
              <a:spcAft>
                <a:spcPts val="0"/>
              </a:spcAft>
              <a:buNone/>
            </a:pPr>
            <a:endParaRPr>
              <a:latin typeface="Alegreya Medium"/>
              <a:ea typeface="Alegreya Medium"/>
              <a:cs typeface="Alegreya Medium"/>
              <a:sym typeface="Alegreya Medium"/>
            </a:endParaRPr>
          </a:p>
        </p:txBody>
      </p:sp>
      <p:sp>
        <p:nvSpPr>
          <p:cNvPr id="57" name="Google Shape;57;p13"/>
          <p:cNvSpPr txBox="1"/>
          <p:nvPr/>
        </p:nvSpPr>
        <p:spPr>
          <a:xfrm>
            <a:off x="342675" y="584550"/>
            <a:ext cx="2741400" cy="357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Alegreya"/>
                <a:ea typeface="Alegreya"/>
                <a:cs typeface="Alegreya"/>
                <a:sym typeface="Alegreya"/>
              </a:rPr>
              <a:t>A Family-School Compact for Achievement is an agreement that families, students, and teachers develop together. It explains how families and teachers will work together to make sure all our students reach or exceed grade-level standards.</a:t>
            </a:r>
            <a:endParaRPr sz="1100">
              <a:latin typeface="Alegreya"/>
              <a:ea typeface="Alegreya"/>
              <a:cs typeface="Alegreya"/>
              <a:sym typeface="Alegreya"/>
            </a:endParaRPr>
          </a:p>
          <a:p>
            <a:pPr marL="0" lvl="0" indent="0" algn="ctr" rtl="0">
              <a:spcBef>
                <a:spcPts val="0"/>
              </a:spcBef>
              <a:spcAft>
                <a:spcPts val="0"/>
              </a:spcAft>
              <a:buNone/>
            </a:pPr>
            <a:endParaRPr sz="1100">
              <a:latin typeface="Alegreya"/>
              <a:ea typeface="Alegreya"/>
              <a:cs typeface="Alegreya"/>
              <a:sym typeface="Alegreya"/>
            </a:endParaRPr>
          </a:p>
          <a:p>
            <a:pPr marL="0" lvl="0" indent="0" algn="l" rtl="0">
              <a:spcBef>
                <a:spcPts val="0"/>
              </a:spcBef>
              <a:spcAft>
                <a:spcPts val="0"/>
              </a:spcAft>
              <a:buNone/>
            </a:pPr>
            <a:r>
              <a:rPr lang="en" sz="1100">
                <a:latin typeface="Alegreya Medium"/>
                <a:ea typeface="Alegreya Medium"/>
                <a:cs typeface="Alegreya Medium"/>
                <a:sym typeface="Alegreya Medium"/>
              </a:rPr>
              <a:t>Effective Components:</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Link goals of the school improvement plan</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Focus on student learning skills</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Describe how teachers will help students develop these skills using high-quality instruction</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Share strategies families can use at home</a:t>
            </a:r>
            <a:endParaRPr sz="1100">
              <a:latin typeface="Alegreya Medium"/>
              <a:ea typeface="Alegreya Medium"/>
              <a:cs typeface="Alegreya Medium"/>
              <a:sym typeface="Alegreya Medium"/>
            </a:endParaRPr>
          </a:p>
          <a:p>
            <a:pPr marL="457200" lvl="0" indent="-298450" algn="l" rtl="0">
              <a:spcBef>
                <a:spcPts val="0"/>
              </a:spcBef>
              <a:spcAft>
                <a:spcPts val="0"/>
              </a:spcAft>
              <a:buSzPts val="1100"/>
              <a:buFont typeface="Alegreya Medium"/>
              <a:buChar char="●"/>
            </a:pPr>
            <a:r>
              <a:rPr lang="en" sz="1100">
                <a:latin typeface="Alegreya Medium"/>
                <a:ea typeface="Alegreya Medium"/>
                <a:cs typeface="Alegreya Medium"/>
                <a:sym typeface="Alegreya Medium"/>
              </a:rPr>
              <a:t>Explain how teachers and families will communicate about student progress.</a:t>
            </a:r>
            <a:endParaRPr sz="1100">
              <a:latin typeface="Alegreya Medium"/>
              <a:ea typeface="Alegreya Medium"/>
              <a:cs typeface="Alegreya Medium"/>
              <a:sym typeface="Alegreya Medium"/>
            </a:endParaRPr>
          </a:p>
          <a:p>
            <a:pPr marL="0" lvl="0" indent="0" algn="l" rtl="0">
              <a:spcBef>
                <a:spcPts val="0"/>
              </a:spcBef>
              <a:spcAft>
                <a:spcPts val="0"/>
              </a:spcAft>
              <a:buNone/>
            </a:pPr>
            <a:endParaRPr sz="1100">
              <a:latin typeface="Alegreya Medium"/>
              <a:ea typeface="Alegreya Medium"/>
              <a:cs typeface="Alegreya Medium"/>
              <a:sym typeface="Alegreya Medium"/>
            </a:endParaRPr>
          </a:p>
        </p:txBody>
      </p:sp>
      <p:sp>
        <p:nvSpPr>
          <p:cNvPr id="58" name="Google Shape;58;p13"/>
          <p:cNvSpPr txBox="1"/>
          <p:nvPr/>
        </p:nvSpPr>
        <p:spPr>
          <a:xfrm>
            <a:off x="161925" y="4405550"/>
            <a:ext cx="3002700" cy="369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Alegreya"/>
                <a:ea typeface="Alegreya"/>
                <a:cs typeface="Alegreya"/>
                <a:sym typeface="Alegreya"/>
              </a:rPr>
              <a:t>Jointly Developed</a:t>
            </a:r>
            <a:endParaRPr b="1" dirty="0">
              <a:latin typeface="Alegreya"/>
              <a:ea typeface="Alegreya"/>
              <a:cs typeface="Alegreya"/>
              <a:sym typeface="Alegreya"/>
            </a:endParaRPr>
          </a:p>
          <a:p>
            <a:pPr marL="0" lvl="0" indent="0" algn="ctr" rtl="0">
              <a:spcBef>
                <a:spcPts val="0"/>
              </a:spcBef>
              <a:spcAft>
                <a:spcPts val="0"/>
              </a:spcAft>
              <a:buNone/>
            </a:pPr>
            <a:endParaRPr sz="1200" dirty="0">
              <a:latin typeface="Alegreya Medium"/>
              <a:ea typeface="Alegreya Medium"/>
              <a:cs typeface="Alegreya Medium"/>
              <a:sym typeface="Alegreya Medium"/>
            </a:endParaRPr>
          </a:p>
          <a:p>
            <a:pPr marL="0" lvl="0" indent="0" algn="ctr" rtl="0">
              <a:spcBef>
                <a:spcPts val="0"/>
              </a:spcBef>
              <a:spcAft>
                <a:spcPts val="0"/>
              </a:spcAft>
              <a:buNone/>
            </a:pPr>
            <a:r>
              <a:rPr lang="en" sz="1200" dirty="0">
                <a:latin typeface="Alegreya Medium"/>
                <a:ea typeface="Alegreya Medium"/>
                <a:cs typeface="Alegreya Medium"/>
                <a:sym typeface="Alegreya Medium"/>
              </a:rPr>
              <a:t>Families, students, and staff at Cookeville High School had the opportunity to develop this Family-School Compact for Achievement. Meetings are held each year to review the Compact and make changes based on student needs. </a:t>
            </a:r>
            <a:endParaRPr sz="1200" dirty="0">
              <a:latin typeface="Alegreya Medium"/>
              <a:ea typeface="Alegreya Medium"/>
              <a:cs typeface="Alegreya Medium"/>
              <a:sym typeface="Alegreya Medium"/>
            </a:endParaRPr>
          </a:p>
          <a:p>
            <a:pPr marL="0" lvl="0" indent="0" algn="ctr" rtl="0">
              <a:spcBef>
                <a:spcPts val="0"/>
              </a:spcBef>
              <a:spcAft>
                <a:spcPts val="0"/>
              </a:spcAft>
              <a:buNone/>
            </a:pPr>
            <a:r>
              <a:rPr lang="en" sz="1200" dirty="0">
                <a:latin typeface="Alegreya Medium"/>
                <a:ea typeface="Alegreya Medium"/>
                <a:cs typeface="Alegreya Medium"/>
                <a:sym typeface="Alegreya Medium"/>
              </a:rPr>
              <a:t>Families can contribute comments at any time.</a:t>
            </a:r>
            <a:endParaRPr sz="1200" dirty="0">
              <a:latin typeface="Alegreya Medium"/>
              <a:ea typeface="Alegreya Medium"/>
              <a:cs typeface="Alegreya Medium"/>
              <a:sym typeface="Alegreya Medium"/>
            </a:endParaRPr>
          </a:p>
          <a:p>
            <a:pPr marL="0" lvl="0" indent="0" algn="ctr" rtl="0">
              <a:spcBef>
                <a:spcPts val="0"/>
              </a:spcBef>
              <a:spcAft>
                <a:spcPts val="0"/>
              </a:spcAft>
              <a:buNone/>
            </a:pPr>
            <a:endParaRPr sz="1200" dirty="0">
              <a:latin typeface="Alegreya Medium"/>
              <a:ea typeface="Alegreya Medium"/>
              <a:cs typeface="Alegreya Medium"/>
              <a:sym typeface="Alegreya Medium"/>
            </a:endParaRPr>
          </a:p>
          <a:p>
            <a:pPr marL="0" lvl="0" indent="0" algn="ctr" rtl="0">
              <a:spcBef>
                <a:spcPts val="0"/>
              </a:spcBef>
              <a:spcAft>
                <a:spcPts val="0"/>
              </a:spcAft>
              <a:buNone/>
            </a:pPr>
            <a:r>
              <a:rPr lang="en" sz="1100" dirty="0">
                <a:latin typeface="Alegreya Medium"/>
                <a:ea typeface="Alegreya Medium"/>
                <a:cs typeface="Alegreya Medium"/>
                <a:sym typeface="Alegreya Medium"/>
              </a:rPr>
              <a:t>If  transportation and/or child-care is needed in order to participate in Family Engagement activities, please contact Mrs. Marissa Scott, Family Engagement Coordinator, at </a:t>
            </a:r>
            <a:r>
              <a:rPr lang="en" sz="1100" dirty="0" err="1">
                <a:latin typeface="Alegreya Medium"/>
                <a:ea typeface="Alegreya Medium"/>
                <a:cs typeface="Alegreya Medium"/>
                <a:sym typeface="Alegreya Medium"/>
              </a:rPr>
              <a:t>marissa.scott@pcsstn.com</a:t>
            </a:r>
            <a:r>
              <a:rPr lang="en" sz="1100" dirty="0">
                <a:latin typeface="Alegreya Medium"/>
                <a:ea typeface="Alegreya Medium"/>
                <a:cs typeface="Alegreya Medium"/>
                <a:sym typeface="Alegreya Medium"/>
              </a:rPr>
              <a:t> or </a:t>
            </a:r>
            <a:endParaRPr sz="1100" dirty="0">
              <a:latin typeface="Alegreya Medium"/>
              <a:ea typeface="Alegreya Medium"/>
              <a:cs typeface="Alegreya Medium"/>
              <a:sym typeface="Alegreya Medium"/>
            </a:endParaRPr>
          </a:p>
          <a:p>
            <a:pPr marL="0" lvl="0" indent="0" algn="ctr" rtl="0">
              <a:spcBef>
                <a:spcPts val="0"/>
              </a:spcBef>
              <a:spcAft>
                <a:spcPts val="0"/>
              </a:spcAft>
              <a:buNone/>
            </a:pPr>
            <a:r>
              <a:rPr lang="en" sz="1100" dirty="0">
                <a:latin typeface="Alegreya Medium"/>
                <a:ea typeface="Alegreya Medium"/>
                <a:cs typeface="Alegreya Medium"/>
                <a:sym typeface="Alegreya Medium"/>
              </a:rPr>
              <a:t>call 931-520-2287.</a:t>
            </a:r>
            <a:endParaRPr sz="1100"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txBox="1"/>
          <p:nvPr/>
        </p:nvSpPr>
        <p:spPr>
          <a:xfrm>
            <a:off x="6954200" y="22858"/>
            <a:ext cx="2902500" cy="447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en" b="1" dirty="0">
                <a:solidFill>
                  <a:schemeClr val="dk1"/>
                </a:solidFill>
                <a:latin typeface="Alegreya"/>
                <a:ea typeface="Alegreya"/>
                <a:cs typeface="Alegreya"/>
                <a:sym typeface="Alegreya"/>
              </a:rPr>
              <a:t>Teachers, Families, Students --Together for Success</a:t>
            </a:r>
            <a:endParaRPr b="1" dirty="0">
              <a:solidFill>
                <a:schemeClr val="dk1"/>
              </a:solidFill>
              <a:latin typeface="Alegreya"/>
              <a:ea typeface="Alegreya"/>
              <a:cs typeface="Alegreya"/>
              <a:sym typeface="Alegreya"/>
            </a:endParaRPr>
          </a:p>
          <a:p>
            <a:pPr marL="0" lvl="0" indent="0" algn="ctr" rtl="0">
              <a:lnSpc>
                <a:spcPct val="100000"/>
              </a:lnSpc>
              <a:spcBef>
                <a:spcPts val="2000"/>
              </a:spcBef>
              <a:spcAft>
                <a:spcPts val="0"/>
              </a:spcAft>
              <a:buNone/>
            </a:pPr>
            <a:r>
              <a:rPr lang="en" sz="1200" b="1" u="sng" dirty="0">
                <a:solidFill>
                  <a:schemeClr val="dk1"/>
                </a:solidFill>
                <a:latin typeface="Alegreya"/>
                <a:ea typeface="Alegreya"/>
                <a:cs typeface="Alegreya"/>
                <a:sym typeface="Alegreya"/>
              </a:rPr>
              <a:t>In the Classroom</a:t>
            </a:r>
            <a:br>
              <a:rPr lang="en" sz="1100" b="1" dirty="0">
                <a:solidFill>
                  <a:schemeClr val="dk1"/>
                </a:solidFill>
                <a:latin typeface="Alegreya"/>
                <a:ea typeface="Alegreya"/>
                <a:cs typeface="Alegreya"/>
                <a:sym typeface="Alegreya"/>
              </a:rPr>
            </a:br>
            <a:r>
              <a:rPr lang="en" sz="1200" dirty="0">
                <a:solidFill>
                  <a:schemeClr val="dk1"/>
                </a:solidFill>
                <a:latin typeface="Alegreya"/>
                <a:ea typeface="Alegreya"/>
                <a:cs typeface="Alegreya"/>
                <a:sym typeface="Alegreya"/>
              </a:rPr>
              <a:t>Teachers will work with students and their families to support students' success in the TN Ready Standards for Reading and Math.</a:t>
            </a:r>
            <a:endParaRPr sz="1200" b="1" dirty="0">
              <a:solidFill>
                <a:schemeClr val="dk1"/>
              </a:solidFill>
              <a:latin typeface="Alegreya"/>
              <a:ea typeface="Alegreya"/>
              <a:cs typeface="Alegreya"/>
              <a:sym typeface="Alegreya"/>
            </a:endParaRPr>
          </a:p>
          <a:p>
            <a:pPr marL="0" lvl="0" indent="0" algn="l" rtl="0">
              <a:lnSpc>
                <a:spcPct val="100000"/>
              </a:lnSpc>
              <a:spcBef>
                <a:spcPts val="2000"/>
              </a:spcBef>
              <a:spcAft>
                <a:spcPts val="0"/>
              </a:spcAft>
              <a:buNone/>
            </a:pPr>
            <a:r>
              <a:rPr lang="en" sz="1200" dirty="0">
                <a:latin typeface="Alegreya"/>
                <a:ea typeface="Alegreya"/>
                <a:cs typeface="Alegreya"/>
                <a:sym typeface="Alegreya"/>
              </a:rPr>
              <a:t>Some of our key connections with the families will be the following:</a:t>
            </a:r>
            <a:endParaRPr sz="1200" dirty="0">
              <a:latin typeface="Alegreya"/>
              <a:ea typeface="Alegreya"/>
              <a:cs typeface="Alegreya"/>
              <a:sym typeface="Alegreya"/>
            </a:endParaRPr>
          </a:p>
          <a:p>
            <a:pPr marL="457200" lvl="0" indent="-292100" algn="l" rtl="0">
              <a:lnSpc>
                <a:spcPct val="100000"/>
              </a:lnSpc>
              <a:spcBef>
                <a:spcPts val="2000"/>
              </a:spcBef>
              <a:spcAft>
                <a:spcPts val="0"/>
              </a:spcAft>
              <a:buClr>
                <a:schemeClr val="dk1"/>
              </a:buClr>
              <a:buSzPts val="1000"/>
              <a:buFont typeface="Alegreya"/>
              <a:buChar char="●"/>
            </a:pPr>
            <a:r>
              <a:rPr lang="en" sz="1000" dirty="0">
                <a:latin typeface="Alegreya"/>
                <a:ea typeface="Alegreya"/>
                <a:cs typeface="Alegreya"/>
                <a:sym typeface="Alegreya"/>
              </a:rPr>
              <a:t>Make sure each student gets help as soon as needed.</a:t>
            </a:r>
            <a:endParaRPr sz="1000" dirty="0">
              <a:latin typeface="Alegreya"/>
              <a:ea typeface="Alegreya"/>
              <a:cs typeface="Alegreya"/>
              <a:sym typeface="Alegreya"/>
            </a:endParaRPr>
          </a:p>
          <a:p>
            <a:pPr marL="457200" lvl="0" indent="-292100" algn="l" rtl="0">
              <a:lnSpc>
                <a:spcPct val="100000"/>
              </a:lnSpc>
              <a:spcBef>
                <a:spcPts val="0"/>
              </a:spcBef>
              <a:spcAft>
                <a:spcPts val="0"/>
              </a:spcAft>
              <a:buClr>
                <a:schemeClr val="dk1"/>
              </a:buClr>
              <a:buSzPts val="1000"/>
              <a:buFont typeface="Alegreya"/>
              <a:buChar char="●"/>
            </a:pPr>
            <a:r>
              <a:rPr lang="en" sz="1000" dirty="0">
                <a:latin typeface="Alegreya"/>
                <a:ea typeface="Alegreya"/>
                <a:cs typeface="Alegreya"/>
                <a:sym typeface="Alegreya"/>
              </a:rPr>
              <a:t>Assign work that is relevant and interesting.</a:t>
            </a:r>
            <a:endParaRPr sz="1000" dirty="0">
              <a:latin typeface="Alegreya"/>
              <a:ea typeface="Alegreya"/>
              <a:cs typeface="Alegreya"/>
              <a:sym typeface="Alegreya"/>
            </a:endParaRPr>
          </a:p>
          <a:p>
            <a:pPr marL="457200" lvl="0" indent="-292100" algn="l" rtl="0">
              <a:lnSpc>
                <a:spcPct val="100000"/>
              </a:lnSpc>
              <a:spcBef>
                <a:spcPts val="0"/>
              </a:spcBef>
              <a:spcAft>
                <a:spcPts val="0"/>
              </a:spcAft>
              <a:buClr>
                <a:schemeClr val="dk1"/>
              </a:buClr>
              <a:buSzPts val="1000"/>
              <a:buFont typeface="Alegreya"/>
              <a:buChar char="●"/>
            </a:pPr>
            <a:r>
              <a:rPr lang="en" sz="1000" dirty="0">
                <a:latin typeface="Alegreya"/>
                <a:ea typeface="Alegreya"/>
                <a:cs typeface="Alegreya"/>
                <a:sym typeface="Alegreya"/>
              </a:rPr>
              <a:t>Provide an environment that promotes learning.</a:t>
            </a:r>
            <a:endParaRPr sz="1000" dirty="0">
              <a:latin typeface="Alegreya"/>
              <a:ea typeface="Alegreya"/>
              <a:cs typeface="Alegreya"/>
              <a:sym typeface="Alegreya"/>
            </a:endParaRPr>
          </a:p>
          <a:p>
            <a:pPr marL="457200" lvl="0" indent="-292100" algn="l" rtl="0">
              <a:lnSpc>
                <a:spcPct val="100000"/>
              </a:lnSpc>
              <a:spcBef>
                <a:spcPts val="0"/>
              </a:spcBef>
              <a:spcAft>
                <a:spcPts val="0"/>
              </a:spcAft>
              <a:buClr>
                <a:schemeClr val="dk1"/>
              </a:buClr>
              <a:buSzPts val="1000"/>
              <a:buFont typeface="Alegreya"/>
              <a:buChar char="●"/>
            </a:pPr>
            <a:r>
              <a:rPr lang="en" sz="1000" dirty="0">
                <a:latin typeface="Alegreya"/>
                <a:ea typeface="Alegreya"/>
                <a:cs typeface="Alegreya"/>
                <a:sym typeface="Alegreya"/>
              </a:rPr>
              <a:t>Keep </a:t>
            </a:r>
            <a:r>
              <a:rPr lang="en" sz="1000" dirty="0" err="1">
                <a:latin typeface="Alegreya"/>
                <a:ea typeface="Alegreya"/>
                <a:cs typeface="Alegreya"/>
                <a:sym typeface="Alegreya"/>
              </a:rPr>
              <a:t>Powerschool</a:t>
            </a:r>
            <a:r>
              <a:rPr lang="en" sz="1000" dirty="0">
                <a:latin typeface="Alegreya"/>
                <a:ea typeface="Alegreya"/>
                <a:cs typeface="Alegreya"/>
                <a:sym typeface="Alegreya"/>
              </a:rPr>
              <a:t> grades up to date.</a:t>
            </a:r>
            <a:endParaRPr sz="1000" dirty="0">
              <a:latin typeface="Alegreya"/>
              <a:ea typeface="Alegreya"/>
              <a:cs typeface="Alegreya"/>
              <a:sym typeface="Alegreya"/>
            </a:endParaRPr>
          </a:p>
          <a:p>
            <a:pPr marL="457200" lvl="0" indent="-292100" algn="l" rtl="0">
              <a:lnSpc>
                <a:spcPct val="100000"/>
              </a:lnSpc>
              <a:spcBef>
                <a:spcPts val="0"/>
              </a:spcBef>
              <a:spcAft>
                <a:spcPts val="0"/>
              </a:spcAft>
              <a:buClr>
                <a:schemeClr val="dk1"/>
              </a:buClr>
              <a:buSzPts val="1000"/>
              <a:buFont typeface="Alegreya"/>
              <a:buChar char="●"/>
            </a:pPr>
            <a:r>
              <a:rPr lang="en" sz="1000" dirty="0">
                <a:latin typeface="Alegreya"/>
                <a:ea typeface="Alegreya"/>
                <a:cs typeface="Alegreya"/>
                <a:sym typeface="Alegreya"/>
              </a:rPr>
              <a:t>Agree to teach Tennessee state standards with methods that lead to long-term learning</a:t>
            </a:r>
            <a:endParaRPr sz="1000" dirty="0">
              <a:latin typeface="Alegreya"/>
              <a:ea typeface="Alegreya"/>
              <a:cs typeface="Alegreya"/>
              <a:sym typeface="Alegreya"/>
            </a:endParaRPr>
          </a:p>
          <a:p>
            <a:pPr marL="0" lvl="0" indent="0" algn="l" rtl="0">
              <a:spcBef>
                <a:spcPts val="1200"/>
              </a:spcBef>
              <a:spcAft>
                <a:spcPts val="0"/>
              </a:spcAft>
              <a:buNone/>
            </a:pPr>
            <a:endParaRPr dirty="0"/>
          </a:p>
        </p:txBody>
      </p:sp>
      <p:sp>
        <p:nvSpPr>
          <p:cNvPr id="64" name="Google Shape;64;p14"/>
          <p:cNvSpPr txBox="1"/>
          <p:nvPr/>
        </p:nvSpPr>
        <p:spPr>
          <a:xfrm>
            <a:off x="6954200" y="4691700"/>
            <a:ext cx="2902500" cy="326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a:solidFill>
                  <a:schemeClr val="dk1"/>
                </a:solidFill>
                <a:latin typeface="Alegreya"/>
                <a:ea typeface="Alegreya"/>
                <a:cs typeface="Alegreya"/>
                <a:sym typeface="Alegreya"/>
              </a:rPr>
              <a:t>At Home</a:t>
            </a:r>
            <a:endParaRPr sz="1200" b="1" u="sng">
              <a:solidFill>
                <a:schemeClr val="dk1"/>
              </a:solidFill>
              <a:latin typeface="Alegreya"/>
              <a:ea typeface="Alegreya"/>
              <a:cs typeface="Alegreya"/>
              <a:sym typeface="Alegreya"/>
            </a:endParaRPr>
          </a:p>
          <a:p>
            <a:pPr marL="0" lvl="0" indent="0" algn="ctr" rtl="0">
              <a:spcBef>
                <a:spcPts val="0"/>
              </a:spcBef>
              <a:spcAft>
                <a:spcPts val="0"/>
              </a:spcAft>
              <a:buNone/>
            </a:pPr>
            <a:r>
              <a:rPr lang="en" sz="1200">
                <a:solidFill>
                  <a:schemeClr val="dk1"/>
                </a:solidFill>
                <a:latin typeface="Alegreya"/>
                <a:ea typeface="Alegreya"/>
                <a:cs typeface="Alegreya"/>
                <a:sym typeface="Alegreya"/>
              </a:rPr>
              <a:t>Cookeville High School parents can join staff to develop ideas about how families can support student success in all classes, but especially in ELA and Math.</a:t>
            </a:r>
            <a:endParaRPr sz="1200">
              <a:solidFill>
                <a:schemeClr val="dk1"/>
              </a:solidFill>
              <a:latin typeface="Alegreya"/>
              <a:ea typeface="Alegreya"/>
              <a:cs typeface="Alegreya"/>
              <a:sym typeface="Alegreya"/>
            </a:endParaRPr>
          </a:p>
          <a:p>
            <a:pPr marL="0" lvl="0" indent="0" algn="l" rtl="0">
              <a:lnSpc>
                <a:spcPct val="100000"/>
              </a:lnSpc>
              <a:spcBef>
                <a:spcPts val="1100"/>
              </a:spcBef>
              <a:spcAft>
                <a:spcPts val="0"/>
              </a:spcAft>
              <a:buClr>
                <a:schemeClr val="dk1"/>
              </a:buClr>
              <a:buSzPts val="1100"/>
              <a:buFont typeface="Arial"/>
              <a:buNone/>
            </a:pPr>
            <a:r>
              <a:rPr lang="en" sz="1200">
                <a:solidFill>
                  <a:schemeClr val="dk1"/>
                </a:solidFill>
                <a:latin typeface="Alegreya"/>
                <a:ea typeface="Alegreya"/>
                <a:cs typeface="Alegreya"/>
                <a:sym typeface="Alegreya"/>
              </a:rPr>
              <a:t>Some of our key at-home activities will be as follows:</a:t>
            </a:r>
            <a:endParaRPr sz="1200">
              <a:solidFill>
                <a:schemeClr val="dk1"/>
              </a:solidFill>
              <a:latin typeface="Alegreya"/>
              <a:ea typeface="Alegreya"/>
              <a:cs typeface="Alegreya"/>
              <a:sym typeface="Alegreya"/>
            </a:endParaRPr>
          </a:p>
          <a:p>
            <a:pPr marL="457200" lvl="0" indent="-279400" algn="l" rtl="0">
              <a:lnSpc>
                <a:spcPct val="100000"/>
              </a:lnSpc>
              <a:spcBef>
                <a:spcPts val="1200"/>
              </a:spcBef>
              <a:spcAft>
                <a:spcPts val="0"/>
              </a:spcAft>
              <a:buClr>
                <a:schemeClr val="dk1"/>
              </a:buClr>
              <a:buSzPts val="800"/>
              <a:buChar char="●"/>
            </a:pPr>
            <a:r>
              <a:rPr lang="en" sz="1100">
                <a:solidFill>
                  <a:schemeClr val="dk1"/>
                </a:solidFill>
                <a:latin typeface="Alegreya"/>
                <a:ea typeface="Alegreya"/>
                <a:cs typeface="Alegreya"/>
                <a:sym typeface="Alegreya"/>
              </a:rPr>
              <a:t>Encourage daily school attendance</a:t>
            </a:r>
            <a:endParaRPr sz="1100">
              <a:solidFill>
                <a:schemeClr val="dk1"/>
              </a:solidFill>
              <a:latin typeface="Alegreya"/>
              <a:ea typeface="Alegreya"/>
              <a:cs typeface="Alegreya"/>
              <a:sym typeface="Alegreya"/>
            </a:endParaRPr>
          </a:p>
          <a:p>
            <a:pPr marL="457200" lvl="0" indent="-279400" algn="l" rtl="0">
              <a:lnSpc>
                <a:spcPct val="100000"/>
              </a:lnSpc>
              <a:spcBef>
                <a:spcPts val="0"/>
              </a:spcBef>
              <a:spcAft>
                <a:spcPts val="0"/>
              </a:spcAft>
              <a:buClr>
                <a:schemeClr val="dk1"/>
              </a:buClr>
              <a:buSzPts val="800"/>
              <a:buChar char="●"/>
            </a:pPr>
            <a:r>
              <a:rPr lang="en" sz="1100">
                <a:solidFill>
                  <a:schemeClr val="dk1"/>
                </a:solidFill>
                <a:latin typeface="Alegreya"/>
                <a:ea typeface="Alegreya"/>
                <a:cs typeface="Alegreya"/>
                <a:sym typeface="Alegreya"/>
              </a:rPr>
              <a:t>Talk to your student about school and classroom assignments.</a:t>
            </a:r>
            <a:endParaRPr sz="1100">
              <a:solidFill>
                <a:schemeClr val="dk1"/>
              </a:solidFill>
              <a:latin typeface="Alegreya"/>
              <a:ea typeface="Alegreya"/>
              <a:cs typeface="Alegreya"/>
              <a:sym typeface="Alegreya"/>
            </a:endParaRPr>
          </a:p>
          <a:p>
            <a:pPr marL="457200" lvl="0" indent="-279400" algn="l" rtl="0">
              <a:lnSpc>
                <a:spcPct val="100000"/>
              </a:lnSpc>
              <a:spcBef>
                <a:spcPts val="0"/>
              </a:spcBef>
              <a:spcAft>
                <a:spcPts val="0"/>
              </a:spcAft>
              <a:buClr>
                <a:schemeClr val="dk1"/>
              </a:buClr>
              <a:buSzPts val="800"/>
              <a:buChar char="●"/>
            </a:pPr>
            <a:r>
              <a:rPr lang="en" sz="1100">
                <a:solidFill>
                  <a:schemeClr val="dk1"/>
                </a:solidFill>
                <a:latin typeface="Alegreya"/>
                <a:ea typeface="Alegreya"/>
                <a:cs typeface="Alegreya"/>
                <a:sym typeface="Alegreya"/>
              </a:rPr>
              <a:t>Encourage your student to ask questions and try his/her best.</a:t>
            </a:r>
            <a:endParaRPr sz="1100">
              <a:solidFill>
                <a:schemeClr val="dk1"/>
              </a:solidFill>
              <a:latin typeface="Alegreya"/>
              <a:ea typeface="Alegreya"/>
              <a:cs typeface="Alegreya"/>
              <a:sym typeface="Alegreya"/>
            </a:endParaRPr>
          </a:p>
          <a:p>
            <a:pPr marL="457200" lvl="0" indent="-279400" algn="l" rtl="0">
              <a:lnSpc>
                <a:spcPct val="100000"/>
              </a:lnSpc>
              <a:spcBef>
                <a:spcPts val="0"/>
              </a:spcBef>
              <a:spcAft>
                <a:spcPts val="0"/>
              </a:spcAft>
              <a:buClr>
                <a:schemeClr val="dk1"/>
              </a:buClr>
              <a:buSzPts val="800"/>
              <a:buChar char="●"/>
            </a:pPr>
            <a:r>
              <a:rPr lang="en" sz="1100">
                <a:solidFill>
                  <a:schemeClr val="dk1"/>
                </a:solidFill>
                <a:latin typeface="Alegreya"/>
                <a:ea typeface="Alegreya"/>
                <a:cs typeface="Alegreya"/>
                <a:sym typeface="Alegreya"/>
              </a:rPr>
              <a:t>Help your student participate in school activities.</a:t>
            </a:r>
            <a:endParaRPr sz="1100">
              <a:solidFill>
                <a:schemeClr val="dk1"/>
              </a:solidFill>
              <a:latin typeface="Alegreya"/>
              <a:ea typeface="Alegreya"/>
              <a:cs typeface="Alegreya"/>
              <a:sym typeface="Alegreya"/>
            </a:endParaRPr>
          </a:p>
          <a:p>
            <a:pPr marL="0" lvl="0" indent="0" algn="l" rtl="0">
              <a:lnSpc>
                <a:spcPct val="100000"/>
              </a:lnSpc>
              <a:spcBef>
                <a:spcPts val="1200"/>
              </a:spcBef>
              <a:spcAft>
                <a:spcPts val="0"/>
              </a:spcAft>
              <a:buNone/>
            </a:pPr>
            <a:endParaRPr sz="1000">
              <a:solidFill>
                <a:schemeClr val="dk1"/>
              </a:solidFill>
              <a:latin typeface="Alegreya"/>
              <a:ea typeface="Alegreya"/>
              <a:cs typeface="Alegreya"/>
              <a:sym typeface="Alegreya"/>
            </a:endParaRPr>
          </a:p>
        </p:txBody>
      </p:sp>
      <p:sp>
        <p:nvSpPr>
          <p:cNvPr id="65" name="Google Shape;65;p14"/>
          <p:cNvSpPr txBox="1"/>
          <p:nvPr/>
        </p:nvSpPr>
        <p:spPr>
          <a:xfrm>
            <a:off x="3603688" y="131549"/>
            <a:ext cx="2902500" cy="48997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b="1" u="sng" dirty="0">
                <a:latin typeface="Alegreya"/>
                <a:ea typeface="Alegreya"/>
                <a:cs typeface="Alegreya"/>
                <a:sym typeface="Alegreya"/>
              </a:rPr>
              <a:t>Building Partnerships</a:t>
            </a:r>
            <a:endParaRPr b="1" u="sng" dirty="0">
              <a:latin typeface="Alegreya"/>
              <a:ea typeface="Alegreya"/>
              <a:cs typeface="Alegreya"/>
              <a:sym typeface="Alegreya"/>
            </a:endParaRPr>
          </a:p>
          <a:p>
            <a:pPr marL="0" lvl="0" indent="0" algn="ctr" rtl="0">
              <a:lnSpc>
                <a:spcPct val="115000"/>
              </a:lnSpc>
              <a:spcBef>
                <a:spcPts val="1200"/>
              </a:spcBef>
              <a:spcAft>
                <a:spcPts val="0"/>
              </a:spcAft>
              <a:buNone/>
            </a:pPr>
            <a:r>
              <a:rPr lang="en" sz="1200" dirty="0">
                <a:latin typeface="Alegreya"/>
                <a:ea typeface="Alegreya"/>
                <a:cs typeface="Alegreya"/>
                <a:sym typeface="Alegreya"/>
              </a:rPr>
              <a:t>If you would like to volunteer or participate in the classroom, please contact the front office at 931-520-2287.</a:t>
            </a:r>
            <a:endParaRPr sz="700" dirty="0">
              <a:latin typeface="Alegreya"/>
              <a:ea typeface="Alegreya"/>
              <a:cs typeface="Alegreya"/>
              <a:sym typeface="Alegreya"/>
            </a:endParaRPr>
          </a:p>
          <a:p>
            <a:pPr marL="0" lvl="0" indent="0" algn="ctr" rtl="0">
              <a:lnSpc>
                <a:spcPct val="100000"/>
              </a:lnSpc>
              <a:spcBef>
                <a:spcPts val="1200"/>
              </a:spcBef>
              <a:spcAft>
                <a:spcPts val="0"/>
              </a:spcAft>
              <a:buNone/>
            </a:pPr>
            <a:r>
              <a:rPr lang="en" sz="1200" u="sng" dirty="0">
                <a:latin typeface="Alegreya Medium"/>
                <a:ea typeface="Alegreya Medium"/>
                <a:cs typeface="Alegreya Medium"/>
                <a:sym typeface="Alegreya Medium"/>
              </a:rPr>
              <a:t>Communication</a:t>
            </a:r>
            <a:endParaRPr sz="1200" u="sng" dirty="0">
              <a:latin typeface="Alegreya Medium"/>
              <a:ea typeface="Alegreya Medium"/>
              <a:cs typeface="Alegreya Medium"/>
              <a:sym typeface="Alegreya Medium"/>
            </a:endParaRPr>
          </a:p>
          <a:p>
            <a:pPr marL="0" lvl="0" indent="0" algn="l" rtl="0">
              <a:lnSpc>
                <a:spcPct val="100000"/>
              </a:lnSpc>
              <a:spcBef>
                <a:spcPts val="1200"/>
              </a:spcBef>
              <a:spcAft>
                <a:spcPts val="0"/>
              </a:spcAft>
              <a:buNone/>
            </a:pPr>
            <a:r>
              <a:rPr lang="en" sz="1100" dirty="0">
                <a:latin typeface="Alegreya"/>
                <a:ea typeface="Alegreya"/>
                <a:cs typeface="Alegreya"/>
                <a:sym typeface="Alegreya"/>
              </a:rPr>
              <a:t>Cookeville High School is committed to frequent two-way communication with families about student learning. Some of the ways you can expect us to communicate are</a:t>
            </a:r>
            <a:endParaRPr sz="1100" dirty="0">
              <a:latin typeface="Alegreya"/>
              <a:ea typeface="Alegreya"/>
              <a:cs typeface="Alegreya"/>
              <a:sym typeface="Alegreya"/>
            </a:endParaRPr>
          </a:p>
          <a:p>
            <a:pPr marL="457200" lvl="0" indent="-298450" algn="l" rtl="0">
              <a:lnSpc>
                <a:spcPct val="115000"/>
              </a:lnSpc>
              <a:spcBef>
                <a:spcPts val="1200"/>
              </a:spcBef>
              <a:spcAft>
                <a:spcPts val="0"/>
              </a:spcAft>
              <a:buSzPts val="1100"/>
              <a:buFont typeface="Alegreya"/>
              <a:buChar char="●"/>
            </a:pPr>
            <a:r>
              <a:rPr lang="en" sz="1100" dirty="0">
                <a:latin typeface="Alegreya"/>
                <a:ea typeface="Alegreya"/>
                <a:cs typeface="Alegreya"/>
                <a:sym typeface="Alegreya"/>
              </a:rPr>
              <a:t>Parent-Teacher Conferences - </a:t>
            </a:r>
            <a:br>
              <a:rPr lang="en" sz="1100" dirty="0">
                <a:latin typeface="Alegreya"/>
                <a:ea typeface="Alegreya"/>
                <a:cs typeface="Alegreya"/>
                <a:sym typeface="Alegreya"/>
              </a:rPr>
            </a:br>
            <a:r>
              <a:rPr lang="en" sz="1100" dirty="0">
                <a:latin typeface="Alegreya"/>
                <a:ea typeface="Alegreya"/>
                <a:cs typeface="Alegreya"/>
                <a:sym typeface="Alegreya"/>
              </a:rPr>
              <a:t>Fall </a:t>
            </a:r>
            <a:r>
              <a:rPr lang="en" sz="1100">
                <a:latin typeface="Alegreya"/>
                <a:ea typeface="Alegreya"/>
                <a:cs typeface="Alegreya"/>
                <a:sym typeface="Alegreya"/>
              </a:rPr>
              <a:t>(9/10) </a:t>
            </a:r>
            <a:r>
              <a:rPr lang="en" sz="1100" dirty="0">
                <a:latin typeface="Alegreya"/>
                <a:ea typeface="Alegreya"/>
                <a:cs typeface="Alegreya"/>
                <a:sym typeface="Alegreya"/>
              </a:rPr>
              <a:t>&amp; Spring </a:t>
            </a:r>
            <a:r>
              <a:rPr lang="en" sz="1100">
                <a:latin typeface="Alegreya"/>
                <a:ea typeface="Alegreya"/>
                <a:cs typeface="Alegreya"/>
                <a:sym typeface="Alegreya"/>
              </a:rPr>
              <a:t>(2/4)</a:t>
            </a:r>
            <a:endParaRPr sz="1100" dirty="0">
              <a:latin typeface="Alegreya"/>
              <a:ea typeface="Alegreya"/>
              <a:cs typeface="Alegreya"/>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legreya"/>
                <a:ea typeface="Alegreya"/>
                <a:cs typeface="Alegreya"/>
                <a:sym typeface="Alegreya"/>
              </a:rPr>
              <a:t>School Emails</a:t>
            </a:r>
            <a:endParaRPr sz="1100" dirty="0">
              <a:latin typeface="Alegreya"/>
              <a:ea typeface="Alegreya"/>
              <a:cs typeface="Alegreya"/>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legreya"/>
                <a:ea typeface="Alegreya"/>
                <a:cs typeface="Alegreya"/>
                <a:sym typeface="Alegreya"/>
              </a:rPr>
              <a:t>School Messenger Callouts</a:t>
            </a:r>
            <a:endParaRPr sz="1100" dirty="0">
              <a:latin typeface="Alegreya"/>
              <a:ea typeface="Alegreya"/>
              <a:cs typeface="Alegreya"/>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legreya"/>
                <a:ea typeface="Alegreya"/>
                <a:cs typeface="Alegreya"/>
                <a:sym typeface="Alegreya"/>
              </a:rPr>
              <a:t>Progress Reports / Report Cards  </a:t>
            </a:r>
            <a:br>
              <a:rPr lang="en" sz="1100" dirty="0">
                <a:latin typeface="Alegreya"/>
                <a:ea typeface="Alegreya"/>
                <a:cs typeface="Alegreya"/>
                <a:sym typeface="Alegreya"/>
              </a:rPr>
            </a:br>
            <a:r>
              <a:rPr lang="en" sz="1100" dirty="0">
                <a:latin typeface="Alegreya"/>
                <a:ea typeface="Alegreya"/>
                <a:cs typeface="Alegreya"/>
                <a:sym typeface="Alegreya"/>
              </a:rPr>
              <a:t> via email (printed upon request)</a:t>
            </a:r>
            <a:endParaRPr sz="1100" dirty="0">
              <a:latin typeface="Alegreya"/>
              <a:ea typeface="Alegreya"/>
              <a:cs typeface="Alegreya"/>
              <a:sym typeface="Alegreya"/>
            </a:endParaRPr>
          </a:p>
          <a:p>
            <a:pPr marL="0" lvl="0" indent="0" algn="l" rtl="0">
              <a:lnSpc>
                <a:spcPct val="115000"/>
              </a:lnSpc>
              <a:spcBef>
                <a:spcPts val="1200"/>
              </a:spcBef>
              <a:spcAft>
                <a:spcPts val="0"/>
              </a:spcAft>
              <a:buNone/>
            </a:pPr>
            <a:endParaRPr sz="1000" dirty="0">
              <a:latin typeface="Alegreya"/>
              <a:ea typeface="Alegreya"/>
              <a:cs typeface="Alegreya"/>
              <a:sym typeface="Alegreya"/>
            </a:endParaRPr>
          </a:p>
          <a:p>
            <a:pPr marL="0" lvl="0" indent="0" algn="l" rtl="0">
              <a:lnSpc>
                <a:spcPct val="115000"/>
              </a:lnSpc>
              <a:spcBef>
                <a:spcPts val="1200"/>
              </a:spcBef>
              <a:spcAft>
                <a:spcPts val="0"/>
              </a:spcAft>
              <a:buNone/>
            </a:pPr>
            <a:endParaRPr sz="1000" dirty="0">
              <a:latin typeface="Alegreya"/>
              <a:ea typeface="Alegreya"/>
              <a:cs typeface="Alegreya"/>
              <a:sym typeface="Alegreya"/>
            </a:endParaRPr>
          </a:p>
          <a:p>
            <a:pPr marL="0" lvl="0" indent="0" algn="l" rtl="0">
              <a:spcBef>
                <a:spcPts val="1200"/>
              </a:spcBef>
              <a:spcAft>
                <a:spcPts val="0"/>
              </a:spcAft>
              <a:buNone/>
            </a:pPr>
            <a:endParaRPr dirty="0"/>
          </a:p>
        </p:txBody>
      </p:sp>
      <p:sp>
        <p:nvSpPr>
          <p:cNvPr id="66" name="Google Shape;66;p14"/>
          <p:cNvSpPr txBox="1"/>
          <p:nvPr/>
        </p:nvSpPr>
        <p:spPr>
          <a:xfrm>
            <a:off x="253175" y="362825"/>
            <a:ext cx="2902500" cy="5104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2000" b="1" dirty="0">
                <a:solidFill>
                  <a:schemeClr val="dk1"/>
                </a:solidFill>
                <a:latin typeface="Alegreya"/>
                <a:ea typeface="Alegreya"/>
                <a:cs typeface="Alegreya"/>
                <a:sym typeface="Alegreya"/>
              </a:rPr>
              <a:t>Goals for Academic Achievement</a:t>
            </a:r>
            <a:endParaRPr sz="1600" b="1" dirty="0">
              <a:solidFill>
                <a:schemeClr val="dk1"/>
              </a:solidFill>
              <a:latin typeface="Alegreya"/>
              <a:ea typeface="Alegreya"/>
              <a:cs typeface="Alegreya"/>
              <a:sym typeface="Alegreya"/>
            </a:endParaRPr>
          </a:p>
          <a:p>
            <a:pPr marL="0" lvl="0" indent="0" algn="ctr" rtl="0">
              <a:lnSpc>
                <a:spcPct val="140000"/>
              </a:lnSpc>
              <a:spcBef>
                <a:spcPts val="1600"/>
              </a:spcBef>
              <a:spcAft>
                <a:spcPts val="0"/>
              </a:spcAft>
              <a:buClr>
                <a:schemeClr val="dk1"/>
              </a:buClr>
              <a:buSzPts val="1100"/>
              <a:buFont typeface="Arial"/>
              <a:buNone/>
            </a:pPr>
            <a:r>
              <a:rPr lang="en" sz="1600" b="1" u="sng" dirty="0">
                <a:solidFill>
                  <a:schemeClr val="dk1"/>
                </a:solidFill>
                <a:latin typeface="Alegreya"/>
                <a:ea typeface="Alegreya"/>
                <a:cs typeface="Alegreya"/>
                <a:sym typeface="Alegreya"/>
              </a:rPr>
              <a:t>School Goals:</a:t>
            </a:r>
            <a:endParaRPr sz="1600" b="1" u="sng" dirty="0">
              <a:solidFill>
                <a:schemeClr val="dk1"/>
              </a:solidFill>
              <a:latin typeface="Alegreya"/>
              <a:ea typeface="Alegreya"/>
              <a:cs typeface="Alegreya"/>
              <a:sym typeface="Alegreya"/>
            </a:endParaRPr>
          </a:p>
          <a:p>
            <a:pPr marL="457200" lvl="0" indent="-317500" algn="l" rtl="0">
              <a:lnSpc>
                <a:spcPct val="150000"/>
              </a:lnSpc>
              <a:spcBef>
                <a:spcPts val="1600"/>
              </a:spcBef>
              <a:spcAft>
                <a:spcPts val="0"/>
              </a:spcAft>
              <a:buClr>
                <a:schemeClr val="dk1"/>
              </a:buClr>
              <a:buSzPts val="1400"/>
              <a:buFont typeface="Alegreya"/>
              <a:buChar char="●"/>
            </a:pPr>
            <a:r>
              <a:rPr lang="en" dirty="0">
                <a:solidFill>
                  <a:schemeClr val="dk1"/>
                </a:solidFill>
                <a:latin typeface="Alegreya"/>
                <a:ea typeface="Alegreya"/>
                <a:cs typeface="Alegreya"/>
                <a:sym typeface="Alegreya"/>
              </a:rPr>
              <a:t>Meet High School ACT Average Composite of 21</a:t>
            </a:r>
            <a:endParaRPr dirty="0">
              <a:solidFill>
                <a:schemeClr val="dk1"/>
              </a:solidFill>
              <a:latin typeface="Alegreya"/>
              <a:ea typeface="Alegreya"/>
              <a:cs typeface="Alegreya"/>
              <a:sym typeface="Alegreya"/>
            </a:endParaRPr>
          </a:p>
          <a:p>
            <a:pPr marL="457200" lvl="0" indent="-317500" algn="l" rtl="0">
              <a:lnSpc>
                <a:spcPct val="150000"/>
              </a:lnSpc>
              <a:spcBef>
                <a:spcPts val="0"/>
              </a:spcBef>
              <a:spcAft>
                <a:spcPts val="0"/>
              </a:spcAft>
              <a:buClr>
                <a:schemeClr val="dk1"/>
              </a:buClr>
              <a:buSzPts val="1400"/>
              <a:buFont typeface="Alegreya"/>
              <a:buChar char="●"/>
            </a:pPr>
            <a:r>
              <a:rPr lang="en" dirty="0">
                <a:solidFill>
                  <a:schemeClr val="dk1"/>
                </a:solidFill>
                <a:latin typeface="Alegreya"/>
                <a:ea typeface="Alegreya"/>
                <a:cs typeface="Alegreya"/>
                <a:sym typeface="Alegreya"/>
              </a:rPr>
              <a:t>Increase Graduation </a:t>
            </a:r>
            <a:br>
              <a:rPr lang="en" dirty="0">
                <a:solidFill>
                  <a:schemeClr val="dk1"/>
                </a:solidFill>
                <a:latin typeface="Alegreya"/>
                <a:ea typeface="Alegreya"/>
                <a:cs typeface="Alegreya"/>
                <a:sym typeface="Alegreya"/>
              </a:rPr>
            </a:br>
            <a:r>
              <a:rPr lang="en" dirty="0">
                <a:solidFill>
                  <a:schemeClr val="dk1"/>
                </a:solidFill>
                <a:latin typeface="Alegreya"/>
                <a:ea typeface="Alegreya"/>
                <a:cs typeface="Alegreya"/>
                <a:sym typeface="Alegreya"/>
              </a:rPr>
              <a:t>Rate to 95%</a:t>
            </a:r>
            <a:endParaRPr dirty="0">
              <a:solidFill>
                <a:schemeClr val="dk1"/>
              </a:solidFill>
              <a:latin typeface="Alegreya"/>
              <a:ea typeface="Alegreya"/>
              <a:cs typeface="Alegreya"/>
              <a:sym typeface="Alegreya"/>
            </a:endParaRPr>
          </a:p>
          <a:p>
            <a:pPr marL="457200" lvl="0" indent="-317500" algn="l" rtl="0">
              <a:lnSpc>
                <a:spcPct val="150000"/>
              </a:lnSpc>
              <a:spcBef>
                <a:spcPts val="0"/>
              </a:spcBef>
              <a:spcAft>
                <a:spcPts val="0"/>
              </a:spcAft>
              <a:buClr>
                <a:schemeClr val="dk1"/>
              </a:buClr>
              <a:buSzPts val="1400"/>
              <a:buFont typeface="Alegreya"/>
              <a:buChar char="●"/>
            </a:pPr>
            <a:r>
              <a:rPr lang="en" dirty="0">
                <a:solidFill>
                  <a:schemeClr val="dk1"/>
                </a:solidFill>
                <a:latin typeface="Alegreya"/>
                <a:ea typeface="Alegreya"/>
                <a:cs typeface="Alegreya"/>
                <a:sym typeface="Alegreya"/>
              </a:rPr>
              <a:t>Increase </a:t>
            </a:r>
            <a:r>
              <a:rPr lang="en">
                <a:solidFill>
                  <a:schemeClr val="dk1"/>
                </a:solidFill>
                <a:latin typeface="Alegreya"/>
                <a:ea typeface="Alegreya"/>
                <a:cs typeface="Alegreya"/>
                <a:sym typeface="Alegreya"/>
              </a:rPr>
              <a:t>Ready Graduate </a:t>
            </a:r>
            <a:r>
              <a:rPr lang="en" dirty="0">
                <a:solidFill>
                  <a:schemeClr val="dk1"/>
                </a:solidFill>
                <a:latin typeface="Alegreya"/>
                <a:ea typeface="Alegreya"/>
                <a:cs typeface="Alegreya"/>
                <a:sym typeface="Alegreya"/>
              </a:rPr>
              <a:t>to 50%</a:t>
            </a:r>
            <a:endParaRPr dirty="0">
              <a:solidFill>
                <a:schemeClr val="dk1"/>
              </a:solidFill>
              <a:latin typeface="Alegreya"/>
              <a:ea typeface="Alegreya"/>
              <a:cs typeface="Alegreya"/>
              <a:sym typeface="Alegreya"/>
            </a:endParaRPr>
          </a:p>
          <a:p>
            <a:pPr marL="457200" lvl="0" indent="-317500" algn="l" rtl="0">
              <a:lnSpc>
                <a:spcPct val="150000"/>
              </a:lnSpc>
              <a:spcBef>
                <a:spcPts val="0"/>
              </a:spcBef>
              <a:spcAft>
                <a:spcPts val="0"/>
              </a:spcAft>
              <a:buClr>
                <a:schemeClr val="dk1"/>
              </a:buClr>
              <a:buSzPts val="1400"/>
              <a:buFont typeface="Alegreya"/>
              <a:buChar char="●"/>
            </a:pPr>
            <a:r>
              <a:rPr lang="en" dirty="0">
                <a:solidFill>
                  <a:schemeClr val="dk1"/>
                </a:solidFill>
                <a:latin typeface="Alegreya"/>
                <a:ea typeface="Alegreya"/>
                <a:cs typeface="Alegreya"/>
                <a:sym typeface="Alegreya"/>
              </a:rPr>
              <a:t>Decrease Chronic Absenteeism by 10%</a:t>
            </a:r>
            <a:endParaRPr dirty="0">
              <a:solidFill>
                <a:schemeClr val="dk1"/>
              </a:solidFill>
              <a:latin typeface="Alegreya"/>
              <a:ea typeface="Alegreya"/>
              <a:cs typeface="Alegreya"/>
              <a:sym typeface="Alegreya"/>
            </a:endParaRPr>
          </a:p>
          <a:p>
            <a:pPr marL="0" lvl="0" indent="0" algn="l" rtl="0">
              <a:lnSpc>
                <a:spcPct val="115000"/>
              </a:lnSpc>
              <a:spcBef>
                <a:spcPts val="1200"/>
              </a:spcBef>
              <a:spcAft>
                <a:spcPts val="0"/>
              </a:spcAft>
              <a:buNone/>
            </a:pPr>
            <a:endParaRPr sz="1100" b="1" dirty="0">
              <a:solidFill>
                <a:schemeClr val="dk1"/>
              </a:solidFill>
            </a:endParaRPr>
          </a:p>
          <a:p>
            <a:pPr marL="0" lvl="0" indent="0" algn="l" rtl="0">
              <a:spcBef>
                <a:spcPts val="1200"/>
              </a:spcBef>
              <a:spcAft>
                <a:spcPts val="0"/>
              </a:spcAft>
              <a:buNone/>
            </a:pPr>
            <a:endParaRPr dirty="0"/>
          </a:p>
        </p:txBody>
      </p:sp>
      <p:sp>
        <p:nvSpPr>
          <p:cNvPr id="67" name="Google Shape;67;p14"/>
          <p:cNvSpPr txBox="1"/>
          <p:nvPr/>
        </p:nvSpPr>
        <p:spPr>
          <a:xfrm>
            <a:off x="188400" y="5029050"/>
            <a:ext cx="2902500" cy="2591100"/>
          </a:xfrm>
          <a:prstGeom prst="rect">
            <a:avLst/>
          </a:prstGeom>
          <a:noFill/>
          <a:ln>
            <a:noFill/>
          </a:ln>
        </p:spPr>
        <p:txBody>
          <a:bodyPr spcFirstLastPara="1" wrap="square" lIns="91425" tIns="91425" rIns="91425" bIns="91425" anchor="t" anchorCtr="0">
            <a:spAutoFit/>
          </a:bodyPr>
          <a:lstStyle/>
          <a:p>
            <a:pPr marL="0" lvl="0" indent="0" algn="ctr" rtl="0">
              <a:lnSpc>
                <a:spcPct val="140000"/>
              </a:lnSpc>
              <a:spcBef>
                <a:spcPts val="1600"/>
              </a:spcBef>
              <a:spcAft>
                <a:spcPts val="0"/>
              </a:spcAft>
              <a:buNone/>
            </a:pPr>
            <a:r>
              <a:rPr lang="en" sz="1600" b="1" u="sng">
                <a:solidFill>
                  <a:schemeClr val="dk1"/>
                </a:solidFill>
                <a:latin typeface="Alegreya"/>
                <a:ea typeface="Alegreya"/>
                <a:cs typeface="Alegreya"/>
                <a:sym typeface="Alegreya"/>
              </a:rPr>
              <a:t>District Goals:</a:t>
            </a:r>
            <a:endParaRPr sz="1600" b="1" u="sng">
              <a:solidFill>
                <a:schemeClr val="dk1"/>
              </a:solidFill>
              <a:latin typeface="Alegreya"/>
              <a:ea typeface="Alegreya"/>
              <a:cs typeface="Alegreya"/>
              <a:sym typeface="Alegreya"/>
            </a:endParaRPr>
          </a:p>
          <a:p>
            <a:pPr marL="457200" lvl="0" indent="-317500" algn="l" rtl="0">
              <a:lnSpc>
                <a:spcPct val="115000"/>
              </a:lnSpc>
              <a:spcBef>
                <a:spcPts val="160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All means all.</a:t>
            </a:r>
            <a:endParaRPr>
              <a:solidFill>
                <a:schemeClr val="dk1"/>
              </a:solidFill>
              <a:latin typeface="Alegreya"/>
              <a:ea typeface="Alegreya"/>
              <a:cs typeface="Alegreya"/>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Educator Development and Support</a:t>
            </a:r>
            <a:endParaRPr>
              <a:solidFill>
                <a:schemeClr val="dk1"/>
              </a:solidFill>
              <a:latin typeface="Alegreya"/>
              <a:ea typeface="Alegreya"/>
              <a:cs typeface="Alegreya"/>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Academic Success for All</a:t>
            </a:r>
            <a:endParaRPr>
              <a:solidFill>
                <a:schemeClr val="dk1"/>
              </a:solidFill>
              <a:latin typeface="Alegreya"/>
              <a:ea typeface="Alegreya"/>
              <a:cs typeface="Alegreya"/>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a:solidFill>
                  <a:schemeClr val="dk1"/>
                </a:solidFill>
                <a:latin typeface="Alegreya"/>
                <a:ea typeface="Alegreya"/>
                <a:cs typeface="Alegreya"/>
                <a:sym typeface="Alegreya"/>
              </a:rPr>
              <a:t>Improve College and Career Readiness</a:t>
            </a:r>
            <a:endParaRPr sz="1700" b="1">
              <a:solidFill>
                <a:schemeClr val="dk1"/>
              </a:solidFill>
              <a:latin typeface="Alegreya"/>
              <a:ea typeface="Alegreya"/>
              <a:cs typeface="Alegreya"/>
              <a:sym typeface="Alegreya"/>
            </a:endParaRPr>
          </a:p>
          <a:p>
            <a:pPr marL="0" lvl="0" indent="0" algn="l" rtl="0">
              <a:spcBef>
                <a:spcPts val="120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486</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Alegreya Medium</vt:lpstr>
      <vt:lpstr>Alegreya</vt:lpstr>
      <vt:lpstr>Oswald</vt: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10</cp:revision>
  <dcterms:modified xsi:type="dcterms:W3CDTF">2024-08-07T13:46:34Z</dcterms:modified>
</cp:coreProperties>
</file>