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7772400" cx="10058400"/>
  <p:notesSz cx="6858000" cy="9144000"/>
  <p:embeddedFontLst>
    <p:embeddedFont>
      <p:font typeface="Coming Soon"/>
      <p:regular r:id="rId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107">
          <p15:clr>
            <a:srgbClr val="747775"/>
          </p15:clr>
        </p15:guide>
        <p15:guide id="2" pos="4229">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07"/>
        <p:guide pos="4229"/>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ComingSoon-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77298e7681_1_3: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77298e7681_1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11" name="Google Shape;11;p2"/>
          <p:cNvSpPr txBox="1"/>
          <p:nvPr>
            <p:ph idx="1" type="subTitle"/>
          </p:nvPr>
        </p:nvSpPr>
        <p:spPr>
          <a:xfrm>
            <a:off x="342870" y="4282678"/>
            <a:ext cx="9372600" cy="11976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0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13100" lIns="113100" spcFirstLastPara="1" rIns="113100" wrap="square" tIns="113100">
            <a:normAutofit/>
          </a:bodyPr>
          <a:lstStyle>
            <a:lvl1pPr indent="-368300" lvl="0" marL="457200" algn="ctr">
              <a:spcBef>
                <a:spcPts val="0"/>
              </a:spcBef>
              <a:spcAft>
                <a:spcPts val="0"/>
              </a:spcAft>
              <a:buSzPts val="2200"/>
              <a:buChar char="●"/>
              <a:defRPr/>
            </a:lvl1pPr>
            <a:lvl2pPr indent="-336550" lvl="1" marL="914400" algn="ctr">
              <a:spcBef>
                <a:spcPts val="0"/>
              </a:spcBef>
              <a:spcAft>
                <a:spcPts val="0"/>
              </a:spcAft>
              <a:buSzPts val="1700"/>
              <a:buChar char="○"/>
              <a:defRPr/>
            </a:lvl2pPr>
            <a:lvl3pPr indent="-336550" lvl="2" marL="1371600" algn="ctr">
              <a:spcBef>
                <a:spcPts val="0"/>
              </a:spcBef>
              <a:spcAft>
                <a:spcPts val="0"/>
              </a:spcAft>
              <a:buSzPts val="1700"/>
              <a:buChar char="■"/>
              <a:defRPr/>
            </a:lvl3pPr>
            <a:lvl4pPr indent="-336550" lvl="3" marL="1828800" algn="ctr">
              <a:spcBef>
                <a:spcPts val="0"/>
              </a:spcBef>
              <a:spcAft>
                <a:spcPts val="0"/>
              </a:spcAft>
              <a:buSzPts val="1700"/>
              <a:buChar char="●"/>
              <a:defRPr/>
            </a:lvl4pPr>
            <a:lvl5pPr indent="-336550" lvl="4" marL="2286000" algn="ctr">
              <a:spcBef>
                <a:spcPts val="0"/>
              </a:spcBef>
              <a:spcAft>
                <a:spcPts val="0"/>
              </a:spcAft>
              <a:buSzPts val="1700"/>
              <a:buChar char="○"/>
              <a:defRPr/>
            </a:lvl5pPr>
            <a:lvl6pPr indent="-336550" lvl="5" marL="2743200" algn="ctr">
              <a:spcBef>
                <a:spcPts val="0"/>
              </a:spcBef>
              <a:spcAft>
                <a:spcPts val="0"/>
              </a:spcAft>
              <a:buSzPts val="1700"/>
              <a:buChar char="■"/>
              <a:defRPr/>
            </a:lvl6pPr>
            <a:lvl7pPr indent="-336550" lvl="6" marL="3200400" algn="ctr">
              <a:spcBef>
                <a:spcPts val="0"/>
              </a:spcBef>
              <a:spcAft>
                <a:spcPts val="0"/>
              </a:spcAft>
              <a:buSzPts val="1700"/>
              <a:buChar char="●"/>
              <a:defRPr/>
            </a:lvl7pPr>
            <a:lvl8pPr indent="-336550" lvl="7" marL="3657600" algn="ctr">
              <a:spcBef>
                <a:spcPts val="0"/>
              </a:spcBef>
              <a:spcAft>
                <a:spcPts val="0"/>
              </a:spcAft>
              <a:buSzPts val="1700"/>
              <a:buChar char="○"/>
              <a:defRPr/>
            </a:lvl8pPr>
            <a:lvl9pPr indent="-336550" lvl="8" marL="4114800" algn="ctr">
              <a:spcBef>
                <a:spcPts val="0"/>
              </a:spcBef>
              <a:spcAft>
                <a:spcPts val="0"/>
              </a:spcAft>
              <a:buSzPts val="1700"/>
              <a:buChar char="■"/>
              <a:defRPr/>
            </a:lvl9pPr>
          </a:lstStyle>
          <a:p/>
        </p:txBody>
      </p:sp>
      <p:sp>
        <p:nvSpPr>
          <p:cNvPr id="47" name="Google Shape;47;p11"/>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13100" lIns="113100" spcFirstLastPara="1" rIns="113100" wrap="square" tIns="113100">
            <a:norm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p:txBody>
      </p:sp>
      <p:sp>
        <p:nvSpPr>
          <p:cNvPr id="15" name="Google Shape;15;p3"/>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19" name="Google Shape;19;p4"/>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4" name="Google Shape;24;p5"/>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7" name="Google Shape;27;p6"/>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1800"/>
          </a:xfrm>
          <a:prstGeom prst="rect">
            <a:avLst/>
          </a:prstGeom>
        </p:spPr>
        <p:txBody>
          <a:bodyPr anchorCtr="0" anchor="b" bIns="113100" lIns="113100" spcFirstLastPara="1" rIns="113100" wrap="square" tIns="11310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13100" lIns="113100" spcFirstLastPara="1" rIns="113100" wrap="square" tIns="113100">
            <a:normAutofit/>
          </a:bodyPr>
          <a:lstStyle>
            <a:lvl1pPr indent="-323850" lvl="0" marL="457200">
              <a:spcBef>
                <a:spcPts val="0"/>
              </a:spcBef>
              <a:spcAft>
                <a:spcPts val="0"/>
              </a:spcAft>
              <a:buSzPts val="1500"/>
              <a:buChar char="●"/>
              <a:defRPr sz="15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31" name="Google Shape;31;p7"/>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800"/>
          </a:xfrm>
          <a:prstGeom prst="rect">
            <a:avLst/>
          </a:prstGeom>
        </p:spPr>
        <p:txBody>
          <a:bodyPr anchorCtr="0" anchor="ctr" bIns="113100" lIns="113100" spcFirstLastPara="1" rIns="113100" wrap="square" tIns="113100">
            <a:norm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p:txBody>
      </p:sp>
      <p:sp>
        <p:nvSpPr>
          <p:cNvPr id="34" name="Google Shape;34;p8"/>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9"/>
          <p:cNvSpPr txBox="1"/>
          <p:nvPr>
            <p:ph idx="2" type="body"/>
          </p:nvPr>
        </p:nvSpPr>
        <p:spPr>
          <a:xfrm>
            <a:off x="5433450" y="1094158"/>
            <a:ext cx="4220700" cy="5583600"/>
          </a:xfrm>
          <a:prstGeom prst="rect">
            <a:avLst/>
          </a:prstGeom>
        </p:spPr>
        <p:txBody>
          <a:bodyPr anchorCtr="0" anchor="ctr"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40" name="Google Shape;40;p9"/>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13100" lIns="113100" spcFirstLastPara="1" rIns="113100" wrap="square" tIns="113100">
            <a:normAutofit/>
          </a:bodyPr>
          <a:lstStyle>
            <a:lvl1pPr indent="-228600" lvl="0" marL="457200">
              <a:lnSpc>
                <a:spcPct val="100000"/>
              </a:lnSpc>
              <a:spcBef>
                <a:spcPts val="0"/>
              </a:spcBef>
              <a:spcAft>
                <a:spcPts val="0"/>
              </a:spcAft>
              <a:buSzPts val="2200"/>
              <a:buNone/>
              <a:defRPr/>
            </a:lvl1pPr>
          </a:lstStyle>
          <a:p/>
        </p:txBody>
      </p:sp>
      <p:sp>
        <p:nvSpPr>
          <p:cNvPr id="43" name="Google Shape;43;p10"/>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a:lnSpc>
                <a:spcPct val="115000"/>
              </a:lnSpc>
              <a:spcBef>
                <a:spcPts val="0"/>
              </a:spcBef>
              <a:spcAft>
                <a:spcPts val="0"/>
              </a:spcAft>
              <a:buClr>
                <a:schemeClr val="dk2"/>
              </a:buClr>
              <a:buSzPts val="2200"/>
              <a:buChar char="●"/>
              <a:defRPr sz="2200">
                <a:solidFill>
                  <a:schemeClr val="dk2"/>
                </a:solidFill>
              </a:defRPr>
            </a:lvl1pPr>
            <a:lvl2pPr indent="-336550" lvl="1" marL="914400">
              <a:lnSpc>
                <a:spcPct val="115000"/>
              </a:lnSpc>
              <a:spcBef>
                <a:spcPts val="0"/>
              </a:spcBef>
              <a:spcAft>
                <a:spcPts val="0"/>
              </a:spcAft>
              <a:buClr>
                <a:schemeClr val="dk2"/>
              </a:buClr>
              <a:buSzPts val="1700"/>
              <a:buChar char="○"/>
              <a:defRPr sz="1700">
                <a:solidFill>
                  <a:schemeClr val="dk2"/>
                </a:solidFill>
              </a:defRPr>
            </a:lvl2pPr>
            <a:lvl3pPr indent="-336550" lvl="2" marL="1371600">
              <a:lnSpc>
                <a:spcPct val="115000"/>
              </a:lnSpc>
              <a:spcBef>
                <a:spcPts val="0"/>
              </a:spcBef>
              <a:spcAft>
                <a:spcPts val="0"/>
              </a:spcAft>
              <a:buClr>
                <a:schemeClr val="dk2"/>
              </a:buClr>
              <a:buSzPts val="1700"/>
              <a:buChar char="■"/>
              <a:defRPr sz="1700">
                <a:solidFill>
                  <a:schemeClr val="dk2"/>
                </a:solidFill>
              </a:defRPr>
            </a:lvl3pPr>
            <a:lvl4pPr indent="-336550" lvl="3" marL="1828800">
              <a:lnSpc>
                <a:spcPct val="115000"/>
              </a:lnSpc>
              <a:spcBef>
                <a:spcPts val="0"/>
              </a:spcBef>
              <a:spcAft>
                <a:spcPts val="0"/>
              </a:spcAft>
              <a:buClr>
                <a:schemeClr val="dk2"/>
              </a:buClr>
              <a:buSzPts val="1700"/>
              <a:buChar char="●"/>
              <a:defRPr sz="1700">
                <a:solidFill>
                  <a:schemeClr val="dk2"/>
                </a:solidFill>
              </a:defRPr>
            </a:lvl4pPr>
            <a:lvl5pPr indent="-336550" lvl="4" marL="2286000">
              <a:lnSpc>
                <a:spcPct val="115000"/>
              </a:lnSpc>
              <a:spcBef>
                <a:spcPts val="0"/>
              </a:spcBef>
              <a:spcAft>
                <a:spcPts val="0"/>
              </a:spcAft>
              <a:buClr>
                <a:schemeClr val="dk2"/>
              </a:buClr>
              <a:buSzPts val="1700"/>
              <a:buChar char="○"/>
              <a:defRPr sz="1700">
                <a:solidFill>
                  <a:schemeClr val="dk2"/>
                </a:solidFill>
              </a:defRPr>
            </a:lvl5pPr>
            <a:lvl6pPr indent="-336550" lvl="5" marL="2743200">
              <a:lnSpc>
                <a:spcPct val="115000"/>
              </a:lnSpc>
              <a:spcBef>
                <a:spcPts val="0"/>
              </a:spcBef>
              <a:spcAft>
                <a:spcPts val="0"/>
              </a:spcAft>
              <a:buClr>
                <a:schemeClr val="dk2"/>
              </a:buClr>
              <a:buSzPts val="1700"/>
              <a:buChar char="■"/>
              <a:defRPr sz="1700">
                <a:solidFill>
                  <a:schemeClr val="dk2"/>
                </a:solidFill>
              </a:defRPr>
            </a:lvl6pPr>
            <a:lvl7pPr indent="-336550" lvl="6" marL="3200400">
              <a:lnSpc>
                <a:spcPct val="115000"/>
              </a:lnSpc>
              <a:spcBef>
                <a:spcPts val="0"/>
              </a:spcBef>
              <a:spcAft>
                <a:spcPts val="0"/>
              </a:spcAft>
              <a:buClr>
                <a:schemeClr val="dk2"/>
              </a:buClr>
              <a:buSzPts val="1700"/>
              <a:buChar char="●"/>
              <a:defRPr sz="1700">
                <a:solidFill>
                  <a:schemeClr val="dk2"/>
                </a:solidFill>
              </a:defRPr>
            </a:lvl7pPr>
            <a:lvl8pPr indent="-336550" lvl="7" marL="3657600">
              <a:lnSpc>
                <a:spcPct val="115000"/>
              </a:lnSpc>
              <a:spcBef>
                <a:spcPts val="0"/>
              </a:spcBef>
              <a:spcAft>
                <a:spcPts val="0"/>
              </a:spcAft>
              <a:buClr>
                <a:schemeClr val="dk2"/>
              </a:buClr>
              <a:buSzPts val="1700"/>
              <a:buChar char="○"/>
              <a:defRPr sz="1700">
                <a:solidFill>
                  <a:schemeClr val="dk2"/>
                </a:solidFill>
              </a:defRPr>
            </a:lvl8pPr>
            <a:lvl9pPr indent="-336550" lvl="8" marL="4114800">
              <a:lnSpc>
                <a:spcPct val="115000"/>
              </a:lnSpc>
              <a:spcBef>
                <a:spcPts val="0"/>
              </a:spcBef>
              <a:spcAft>
                <a:spcPts val="0"/>
              </a:spcAft>
              <a:buClr>
                <a:schemeClr val="dk2"/>
              </a:buClr>
              <a:buSzPts val="1700"/>
              <a:buChar char="■"/>
              <a:defRPr sz="1700">
                <a:solidFill>
                  <a:schemeClr val="dk2"/>
                </a:solidFill>
              </a:defRPr>
            </a:lvl9pPr>
          </a:lstStyle>
          <a:p/>
        </p:txBody>
      </p:sp>
      <p:sp>
        <p:nvSpPr>
          <p:cNvPr id="8" name="Google Shape;8;p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www.burkspanthers.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6895163" y="165300"/>
            <a:ext cx="3021600" cy="7441800"/>
          </a:xfrm>
          <a:prstGeom prst="rect">
            <a:avLst/>
          </a:prstGeom>
          <a:noFill/>
          <a:ln cap="flat" cmpd="sng" w="7620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ctr">
              <a:spcBef>
                <a:spcPts val="0"/>
              </a:spcBef>
              <a:spcAft>
                <a:spcPts val="0"/>
              </a:spcAft>
              <a:buClr>
                <a:schemeClr val="dk1"/>
              </a:buClr>
              <a:buSzPts val="1100"/>
              <a:buFont typeface="Arial"/>
              <a:buNone/>
            </a:pPr>
            <a:r>
              <a:rPr b="1" lang="en" sz="3600">
                <a:solidFill>
                  <a:schemeClr val="dk1"/>
                </a:solidFill>
                <a:latin typeface="Coming Soon"/>
                <a:ea typeface="Coming Soon"/>
                <a:cs typeface="Coming Soon"/>
                <a:sym typeface="Coming Soon"/>
              </a:rPr>
              <a:t>Burks</a:t>
            </a:r>
            <a:endParaRPr b="1" sz="3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3600">
                <a:solidFill>
                  <a:schemeClr val="dk1"/>
                </a:solidFill>
                <a:latin typeface="Coming Soon"/>
                <a:ea typeface="Coming Soon"/>
                <a:cs typeface="Coming Soon"/>
                <a:sym typeface="Coming Soon"/>
              </a:rPr>
              <a:t>Elementary</a:t>
            </a:r>
            <a:endParaRPr b="1" sz="3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3600">
                <a:solidFill>
                  <a:schemeClr val="dk1"/>
                </a:solidFill>
                <a:latin typeface="Coming Soon"/>
                <a:ea typeface="Coming Soon"/>
                <a:cs typeface="Coming Soon"/>
                <a:sym typeface="Coming Soon"/>
              </a:rPr>
              <a:t>School </a:t>
            </a:r>
            <a:endParaRPr b="1" sz="3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School-Parent </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Compact</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2023-2024</a:t>
            </a:r>
            <a:endParaRPr b="1" sz="18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4th Grade Focus</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For Student Success</a:t>
            </a:r>
            <a:endParaRPr b="1" sz="18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chemeClr val="dk1"/>
                </a:solidFill>
                <a:latin typeface="Coming Soon"/>
                <a:ea typeface="Coming Soon"/>
                <a:cs typeface="Coming Soon"/>
                <a:sym typeface="Coming Soon"/>
              </a:rPr>
              <a:t>Heather Tinch, Principal</a:t>
            </a:r>
            <a:endParaRPr>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chemeClr val="dk1"/>
                </a:solidFill>
                <a:latin typeface="Coming Soon"/>
                <a:ea typeface="Coming Soon"/>
                <a:cs typeface="Coming Soon"/>
                <a:sym typeface="Coming Soon"/>
              </a:rPr>
              <a:t>Diana Cook, Assistant-principal</a:t>
            </a:r>
            <a:endParaRPr>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rgbClr val="0563C1"/>
                </a:solidFill>
                <a:latin typeface="Coming Soon"/>
                <a:ea typeface="Coming Soon"/>
                <a:cs typeface="Coming Soon"/>
                <a:sym typeface="Coming Soon"/>
              </a:rPr>
              <a:t>www.burkspanthers.com</a:t>
            </a:r>
            <a:r>
              <a:rPr lang="en">
                <a:solidFill>
                  <a:schemeClr val="dk1"/>
                </a:solidFill>
                <a:latin typeface="Coming Soon"/>
                <a:ea typeface="Coming Soon"/>
                <a:cs typeface="Coming Soon"/>
                <a:sym typeface="Coming Soon"/>
              </a:rPr>
              <a:t> </a:t>
            </a:r>
            <a:endParaRPr>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chemeClr val="dk1"/>
                </a:solidFill>
                <a:latin typeface="Coming Soon"/>
                <a:ea typeface="Coming Soon"/>
                <a:cs typeface="Coming Soon"/>
                <a:sym typeface="Coming Soon"/>
              </a:rPr>
              <a:t>931-839-7641</a:t>
            </a:r>
            <a:endParaRPr/>
          </a:p>
        </p:txBody>
      </p:sp>
      <p:pic>
        <p:nvPicPr>
          <p:cNvPr id="55" name="Google Shape;55;p13"/>
          <p:cNvPicPr preferRelativeResize="0"/>
          <p:nvPr/>
        </p:nvPicPr>
        <p:blipFill rotWithShape="1">
          <a:blip r:embed="rId3">
            <a:alphaModFix/>
          </a:blip>
          <a:srcRect b="0" l="8005" r="10054" t="0"/>
          <a:stretch/>
        </p:blipFill>
        <p:spPr>
          <a:xfrm>
            <a:off x="6932163" y="5127750"/>
            <a:ext cx="2947575" cy="2479350"/>
          </a:xfrm>
          <a:prstGeom prst="rect">
            <a:avLst/>
          </a:prstGeom>
          <a:noFill/>
          <a:ln>
            <a:noFill/>
          </a:ln>
        </p:spPr>
      </p:pic>
      <p:sp>
        <p:nvSpPr>
          <p:cNvPr id="56" name="Google Shape;56;p13"/>
          <p:cNvSpPr txBox="1"/>
          <p:nvPr/>
        </p:nvSpPr>
        <p:spPr>
          <a:xfrm>
            <a:off x="145625" y="145625"/>
            <a:ext cx="3021600" cy="2985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500">
                <a:solidFill>
                  <a:schemeClr val="dk1"/>
                </a:solidFill>
                <a:latin typeface="Coming Soon"/>
                <a:ea typeface="Coming Soon"/>
                <a:cs typeface="Coming Soon"/>
                <a:sym typeface="Coming Soon"/>
              </a:rPr>
              <a:t>Building Partnerships</a:t>
            </a:r>
            <a:endParaRPr b="1" sz="1500">
              <a:solidFill>
                <a:schemeClr val="dk1"/>
              </a:solidFill>
              <a:latin typeface="Coming Soon"/>
              <a:ea typeface="Coming Soon"/>
              <a:cs typeface="Coming Soon"/>
              <a:sym typeface="Coming Soon"/>
            </a:endParaRPr>
          </a:p>
          <a:p>
            <a:pPr indent="0" lvl="0" marL="457200" rtl="0" algn="ctr">
              <a:spcBef>
                <a:spcPts val="0"/>
              </a:spcBef>
              <a:spcAft>
                <a:spcPts val="0"/>
              </a:spcAft>
              <a:buNone/>
            </a:pPr>
            <a:r>
              <a:t/>
            </a:r>
            <a:endParaRPr b="1" sz="16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1st  Family Engagement  Meeting </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Parent/Teacher Conference – Sept. 11, 2023</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Family Game Night - Nov. 2, 2023 at 5:00 pm</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2nd Family Engagement Meeting -Dec. 13, 2022 at 7:45 am</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Parent/Teacher Conference – Feb. 5, 2024</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Books &amp; Blankets - Mar. 7, 2024 at 5:00 pm</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3rd Family Engagement Meeting - Apr. 8, 2023 at 7:45 am </a:t>
            </a:r>
            <a:endParaRPr sz="1000">
              <a:solidFill>
                <a:schemeClr val="dk1"/>
              </a:solidFill>
              <a:latin typeface="Coming Soon"/>
              <a:ea typeface="Coming Soon"/>
              <a:cs typeface="Coming Soon"/>
              <a:sym typeface="Coming Soon"/>
            </a:endParaRPr>
          </a:p>
        </p:txBody>
      </p:sp>
      <p:pic>
        <p:nvPicPr>
          <p:cNvPr id="57" name="Google Shape;57;p13"/>
          <p:cNvPicPr preferRelativeResize="0"/>
          <p:nvPr/>
        </p:nvPicPr>
        <p:blipFill rotWithShape="1">
          <a:blip r:embed="rId3">
            <a:alphaModFix/>
          </a:blip>
          <a:srcRect b="0" l="8005" r="10054" t="0"/>
          <a:stretch/>
        </p:blipFill>
        <p:spPr>
          <a:xfrm>
            <a:off x="6932163" y="5127750"/>
            <a:ext cx="2947575" cy="2479350"/>
          </a:xfrm>
          <a:prstGeom prst="rect">
            <a:avLst/>
          </a:prstGeom>
          <a:noFill/>
          <a:ln>
            <a:noFill/>
          </a:ln>
        </p:spPr>
      </p:pic>
      <p:sp>
        <p:nvSpPr>
          <p:cNvPr id="58" name="Google Shape;58;p13"/>
          <p:cNvSpPr txBox="1"/>
          <p:nvPr/>
        </p:nvSpPr>
        <p:spPr>
          <a:xfrm>
            <a:off x="145625" y="3312825"/>
            <a:ext cx="3021600" cy="42945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500">
                <a:solidFill>
                  <a:schemeClr val="dk1"/>
                </a:solidFill>
                <a:latin typeface="Coming Soon"/>
                <a:ea typeface="Coming Soon"/>
                <a:cs typeface="Coming Soon"/>
                <a:sym typeface="Coming Soon"/>
              </a:rPr>
              <a:t>Communication About </a:t>
            </a:r>
            <a:endParaRPr b="1" sz="15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500">
                <a:solidFill>
                  <a:schemeClr val="dk1"/>
                </a:solidFill>
                <a:latin typeface="Coming Soon"/>
                <a:ea typeface="Coming Soon"/>
                <a:cs typeface="Coming Soon"/>
                <a:sym typeface="Coming Soon"/>
              </a:rPr>
              <a:t>Student Learning</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100">
                <a:solidFill>
                  <a:schemeClr val="dk1"/>
                </a:solidFill>
                <a:latin typeface="Coming Soon"/>
                <a:ea typeface="Coming Soon"/>
                <a:cs typeface="Coming Soon"/>
                <a:sym typeface="Coming Soon"/>
              </a:rPr>
              <a:t>Burks Elementary School is committed to frequent two-way communication with families about student learning. Some of the ways you can expect us to reach you are:</a:t>
            </a:r>
            <a:endParaRPr sz="11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1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Weekly Folders</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School Emails and Texts</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Apps, such as Class Dojo, and Remind</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Current grades on Power School</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Updates on the school website and school facebook page</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Parent/Teacher Conferences</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Contact your child’s teacher by phone at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931-839-7641.</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Teacher’s email addresses are listed on the school website at </a:t>
            </a:r>
            <a:r>
              <a:rPr lang="en" sz="1100" u="sng">
                <a:solidFill>
                  <a:srgbClr val="0563C1"/>
                </a:solidFill>
                <a:latin typeface="Coming Soon"/>
                <a:ea typeface="Coming Soon"/>
                <a:cs typeface="Coming Soon"/>
                <a:sym typeface="Coming Soon"/>
              </a:rPr>
              <a:t>www.burkspanthers.com</a:t>
            </a:r>
            <a:endParaRPr sz="1300">
              <a:latin typeface="Coming Soon"/>
              <a:ea typeface="Coming Soon"/>
              <a:cs typeface="Coming Soon"/>
              <a:sym typeface="Coming Soon"/>
            </a:endParaRPr>
          </a:p>
        </p:txBody>
      </p:sp>
      <p:sp>
        <p:nvSpPr>
          <p:cNvPr id="59" name="Google Shape;59;p13"/>
          <p:cNvSpPr txBox="1"/>
          <p:nvPr/>
        </p:nvSpPr>
        <p:spPr>
          <a:xfrm>
            <a:off x="3520400" y="4239800"/>
            <a:ext cx="3021600" cy="3367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500">
                <a:solidFill>
                  <a:schemeClr val="dk1"/>
                </a:solidFill>
                <a:latin typeface="Coming Soon"/>
                <a:ea typeface="Coming Soon"/>
                <a:cs typeface="Coming Soon"/>
                <a:sym typeface="Coming Soon"/>
              </a:rPr>
              <a:t>Jointly Developed</a:t>
            </a:r>
            <a:endParaRPr sz="11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The families, students and staff of Burks Elementary School developed this School-Parent Compact. Teachers suggested home learning strategies, families added ideas, and students told us what would help them learn. Meeting and events are held each year to review the compact and make changes based on student needs.</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Families are welcome to contribute comments and suggestions at any time.</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If you would like to volunteer and/or participate at the school, please contact Maria Wells at </a:t>
            </a:r>
            <a:r>
              <a:rPr lang="en" sz="1100" u="sng">
                <a:solidFill>
                  <a:srgbClr val="0563C1"/>
                </a:solidFill>
                <a:latin typeface="Coming Soon"/>
                <a:ea typeface="Coming Soon"/>
                <a:cs typeface="Coming Soon"/>
                <a:sym typeface="Coming Soon"/>
              </a:rPr>
              <a:t>mwells@pcsstn.com</a:t>
            </a:r>
            <a:r>
              <a:rPr lang="en" sz="1100">
                <a:solidFill>
                  <a:schemeClr val="dk1"/>
                </a:solidFill>
                <a:latin typeface="Coming Soon"/>
                <a:ea typeface="Coming Soon"/>
                <a:cs typeface="Coming Soon"/>
                <a:sym typeface="Coming Soon"/>
              </a:rPr>
              <a:t> or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call the school at 931-839-7641</a:t>
            </a:r>
            <a:endParaRPr b="1" sz="1500">
              <a:solidFill>
                <a:schemeClr val="dk1"/>
              </a:solidFill>
              <a:latin typeface="Coming Soon"/>
              <a:ea typeface="Coming Soon"/>
              <a:cs typeface="Coming Soon"/>
              <a:sym typeface="Coming Soon"/>
            </a:endParaRPr>
          </a:p>
        </p:txBody>
      </p:sp>
      <p:sp>
        <p:nvSpPr>
          <p:cNvPr id="60" name="Google Shape;60;p13"/>
          <p:cNvSpPr txBox="1"/>
          <p:nvPr/>
        </p:nvSpPr>
        <p:spPr>
          <a:xfrm>
            <a:off x="3520400" y="145625"/>
            <a:ext cx="3021600" cy="39318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500">
                <a:solidFill>
                  <a:schemeClr val="dk1"/>
                </a:solidFill>
                <a:latin typeface="Coming Soon"/>
                <a:ea typeface="Coming Soon"/>
                <a:cs typeface="Coming Soon"/>
                <a:sym typeface="Coming Soon"/>
              </a:rPr>
              <a:t>What is a School-Parent Compact?</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A School-Parent Compact is an agreement that families, students, and teachers develop together. It explains how families and teachers will work together to make sure all students reach grade-level standards. Effective compacts:</a:t>
            </a:r>
            <a:endParaRPr sz="11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Link goals to the School Improvement Plan</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Focus on student learning skills</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Describe how teachers will help students develop skills using high-quality instruction</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Share strategies families can use at home</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Explain how teachers and families work together</a:t>
            </a:r>
            <a:endParaRPr b="1" sz="1500">
              <a:solidFill>
                <a:schemeClr val="dk1"/>
              </a:solidFill>
              <a:latin typeface="Coming Soon"/>
              <a:ea typeface="Coming Soon"/>
              <a:cs typeface="Coming Soon"/>
              <a:sym typeface="Coming Soo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nvSpPr>
        <p:spPr>
          <a:xfrm>
            <a:off x="127425" y="673475"/>
            <a:ext cx="3246600" cy="69171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District Goals</a:t>
            </a:r>
            <a:endParaRPr b="1" sz="16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The Board of Education sets goals for the district. The district goals for 2023-2024 are:</a:t>
            </a:r>
            <a:endParaRPr sz="12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Academic Success for All</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Improve College and Career Readiness</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All Means All</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Establishing an AUthentic Learning Community</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Burks Elementary School</a:t>
            </a:r>
            <a:endParaRPr b="1" sz="1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2023-2024 Goals</a:t>
            </a:r>
            <a:endParaRPr b="1" sz="16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Burks’ administrators and teachers have studied student achievement data and have aligned our school goals with the district.</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1.  </a:t>
            </a:r>
            <a:r>
              <a:rPr b="1" lang="en" sz="1200">
                <a:solidFill>
                  <a:schemeClr val="dk1"/>
                </a:solidFill>
                <a:latin typeface="Coming Soon"/>
                <a:ea typeface="Coming Soon"/>
                <a:cs typeface="Coming Soon"/>
                <a:sym typeface="Coming Soon"/>
              </a:rPr>
              <a:t>Academic Success for All </a:t>
            </a:r>
            <a:r>
              <a:rPr lang="en" sz="1200">
                <a:solidFill>
                  <a:schemeClr val="dk1"/>
                </a:solidFill>
                <a:latin typeface="Coming Soon"/>
                <a:ea typeface="Coming Soon"/>
                <a:cs typeface="Coming Soon"/>
                <a:sym typeface="Coming Soon"/>
              </a:rPr>
              <a:t>– Burks has high expectations for all students using engaging, grade appropriate tasks in all subjects reflecting success and growth.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2.</a:t>
            </a:r>
            <a:r>
              <a:rPr b="1" lang="en" sz="1200">
                <a:solidFill>
                  <a:schemeClr val="dk1"/>
                </a:solidFill>
                <a:latin typeface="Coming Soon"/>
                <a:ea typeface="Coming Soon"/>
                <a:cs typeface="Coming Soon"/>
                <a:sym typeface="Coming Soon"/>
              </a:rPr>
              <a:t> Improve College and Career Readiness </a:t>
            </a:r>
            <a:r>
              <a:rPr lang="en" sz="1200">
                <a:solidFill>
                  <a:schemeClr val="dk1"/>
                </a:solidFill>
                <a:latin typeface="Coming Soon"/>
                <a:ea typeface="Coming Soon"/>
                <a:cs typeface="Coming Soon"/>
                <a:sym typeface="Coming Soon"/>
              </a:rPr>
              <a:t>–</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Increase the number of students participating in college and Career exploration opportunities.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3. </a:t>
            </a:r>
            <a:r>
              <a:rPr b="1" lang="en" sz="1200">
                <a:solidFill>
                  <a:schemeClr val="dk1"/>
                </a:solidFill>
                <a:latin typeface="Coming Soon"/>
                <a:ea typeface="Coming Soon"/>
                <a:cs typeface="Coming Soon"/>
                <a:sym typeface="Coming Soon"/>
              </a:rPr>
              <a:t>All Means All </a:t>
            </a:r>
            <a:r>
              <a:rPr lang="en" sz="1200">
                <a:solidFill>
                  <a:schemeClr val="dk1"/>
                </a:solidFill>
                <a:latin typeface="Coming Soon"/>
                <a:ea typeface="Coming Soon"/>
                <a:cs typeface="Coming Soon"/>
                <a:sym typeface="Coming Soon"/>
              </a:rPr>
              <a:t>– </a:t>
            </a:r>
            <a:r>
              <a:rPr lang="en" sz="1200">
                <a:solidFill>
                  <a:schemeClr val="dk1"/>
                </a:solidFill>
                <a:latin typeface="Coming Soon"/>
                <a:ea typeface="Coming Soon"/>
                <a:cs typeface="Coming Soon"/>
                <a:sym typeface="Coming Soon"/>
              </a:rPr>
              <a:t>Burks supports all students through social-emotional, behavioral, physical health, family, community engagement, communication, safety, and climate.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4. </a:t>
            </a:r>
            <a:r>
              <a:rPr b="1" lang="en" sz="1200">
                <a:solidFill>
                  <a:schemeClr val="dk1"/>
                </a:solidFill>
                <a:latin typeface="Coming Soon"/>
                <a:ea typeface="Coming Soon"/>
                <a:cs typeface="Coming Soon"/>
                <a:sym typeface="Coming Soon"/>
              </a:rPr>
              <a:t>Establishing An Authentic Learning Community</a:t>
            </a:r>
            <a:r>
              <a:rPr lang="en" sz="1200">
                <a:solidFill>
                  <a:schemeClr val="dk1"/>
                </a:solidFill>
                <a:latin typeface="Coming Soon"/>
                <a:ea typeface="Coming Soon"/>
                <a:cs typeface="Coming Soon"/>
                <a:sym typeface="Coming Soon"/>
              </a:rPr>
              <a:t> - Burks is </a:t>
            </a:r>
            <a:r>
              <a:rPr lang="en" sz="1200">
                <a:solidFill>
                  <a:schemeClr val="dk1"/>
                </a:solidFill>
                <a:latin typeface="Coming Soon"/>
                <a:ea typeface="Coming Soon"/>
                <a:cs typeface="Coming Soon"/>
                <a:sym typeface="Coming Soon"/>
              </a:rPr>
              <a:t>committed</a:t>
            </a:r>
            <a:r>
              <a:rPr lang="en" sz="1200">
                <a:solidFill>
                  <a:schemeClr val="dk1"/>
                </a:solidFill>
                <a:latin typeface="Coming Soon"/>
                <a:ea typeface="Coming Soon"/>
                <a:cs typeface="Coming Soon"/>
                <a:sym typeface="Coming Soon"/>
              </a:rPr>
              <a:t> to provide faculty and staff with </a:t>
            </a:r>
            <a:r>
              <a:rPr lang="en" sz="1200">
                <a:solidFill>
                  <a:schemeClr val="dk1"/>
                </a:solidFill>
                <a:latin typeface="Coming Soon"/>
                <a:ea typeface="Coming Soon"/>
                <a:cs typeface="Coming Soon"/>
                <a:sym typeface="Coming Soon"/>
              </a:rPr>
              <a:t>opportunities</a:t>
            </a:r>
            <a:r>
              <a:rPr lang="en" sz="1200">
                <a:solidFill>
                  <a:schemeClr val="dk1"/>
                </a:solidFill>
                <a:latin typeface="Coming Soon"/>
                <a:ea typeface="Coming Soon"/>
                <a:cs typeface="Coming Soon"/>
                <a:sym typeface="Coming Soon"/>
              </a:rPr>
              <a:t> to </a:t>
            </a:r>
            <a:r>
              <a:rPr lang="en" sz="1200">
                <a:solidFill>
                  <a:schemeClr val="dk1"/>
                </a:solidFill>
                <a:latin typeface="Coming Soon"/>
                <a:ea typeface="Coming Soon"/>
                <a:cs typeface="Coming Soon"/>
                <a:sym typeface="Coming Soon"/>
              </a:rPr>
              <a:t>collaborate</a:t>
            </a:r>
            <a:r>
              <a:rPr lang="en" sz="1200">
                <a:solidFill>
                  <a:schemeClr val="dk1"/>
                </a:solidFill>
                <a:latin typeface="Coming Soon"/>
                <a:ea typeface="Coming Soon"/>
                <a:cs typeface="Coming Soon"/>
                <a:sym typeface="Coming Soon"/>
              </a:rPr>
              <a:t>, grow, and </a:t>
            </a:r>
            <a:r>
              <a:rPr lang="en" sz="1200">
                <a:solidFill>
                  <a:schemeClr val="dk1"/>
                </a:solidFill>
                <a:latin typeface="Coming Soon"/>
                <a:ea typeface="Coming Soon"/>
                <a:cs typeface="Coming Soon"/>
                <a:sym typeface="Coming Soon"/>
              </a:rPr>
              <a:t>achieve</a:t>
            </a:r>
            <a:r>
              <a:rPr lang="en" sz="1200">
                <a:solidFill>
                  <a:schemeClr val="dk1"/>
                </a:solidFill>
                <a:latin typeface="Coming Soon"/>
                <a:ea typeface="Coming Soon"/>
                <a:cs typeface="Coming Soon"/>
                <a:sym typeface="Coming Soon"/>
              </a:rPr>
              <a:t>.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a:latin typeface="Coming Soon"/>
              <a:ea typeface="Coming Soon"/>
              <a:cs typeface="Coming Soon"/>
              <a:sym typeface="Coming Soon"/>
            </a:endParaRPr>
          </a:p>
        </p:txBody>
      </p:sp>
      <p:sp>
        <p:nvSpPr>
          <p:cNvPr id="66" name="Google Shape;66;p14"/>
          <p:cNvSpPr txBox="1"/>
          <p:nvPr/>
        </p:nvSpPr>
        <p:spPr>
          <a:xfrm>
            <a:off x="127425" y="225275"/>
            <a:ext cx="3246600" cy="448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a:solidFill>
                  <a:schemeClr val="dk1"/>
                </a:solidFill>
                <a:latin typeface="Coming Soon"/>
                <a:ea typeface="Coming Soon"/>
                <a:cs typeface="Coming Soon"/>
                <a:sym typeface="Coming Soon"/>
              </a:rPr>
              <a:t>Our Goals for Student Achievement</a:t>
            </a:r>
            <a:endParaRPr sz="1200">
              <a:latin typeface="Coming Soon"/>
              <a:ea typeface="Coming Soon"/>
              <a:cs typeface="Coming Soon"/>
              <a:sym typeface="Coming Soon"/>
            </a:endParaRPr>
          </a:p>
        </p:txBody>
      </p:sp>
      <p:sp>
        <p:nvSpPr>
          <p:cNvPr id="67" name="Google Shape;67;p14"/>
          <p:cNvSpPr txBox="1"/>
          <p:nvPr/>
        </p:nvSpPr>
        <p:spPr>
          <a:xfrm>
            <a:off x="3562775" y="673475"/>
            <a:ext cx="3151500" cy="40671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700">
                <a:solidFill>
                  <a:schemeClr val="dk1"/>
                </a:solidFill>
                <a:highlight>
                  <a:schemeClr val="lt1"/>
                </a:highlight>
                <a:latin typeface="Coming Soon"/>
                <a:ea typeface="Coming Soon"/>
                <a:cs typeface="Coming Soon"/>
                <a:sym typeface="Coming Soon"/>
              </a:rPr>
              <a:t>In the 4</a:t>
            </a:r>
            <a:r>
              <a:rPr b="1" baseline="30000" lang="en" sz="1700">
                <a:solidFill>
                  <a:schemeClr val="dk1"/>
                </a:solidFill>
                <a:highlight>
                  <a:schemeClr val="lt1"/>
                </a:highlight>
                <a:latin typeface="Coming Soon"/>
                <a:ea typeface="Coming Soon"/>
                <a:cs typeface="Coming Soon"/>
                <a:sym typeface="Coming Soon"/>
              </a:rPr>
              <a:t>th</a:t>
            </a:r>
            <a:r>
              <a:rPr b="1" lang="en" sz="1700">
                <a:solidFill>
                  <a:schemeClr val="dk1"/>
                </a:solidFill>
                <a:highlight>
                  <a:schemeClr val="lt1"/>
                </a:highlight>
                <a:latin typeface="Coming Soon"/>
                <a:ea typeface="Coming Soon"/>
                <a:cs typeface="Coming Soon"/>
                <a:sym typeface="Coming Soon"/>
              </a:rPr>
              <a:t> Grade Classroom </a:t>
            </a:r>
            <a:endParaRPr b="1" sz="1700">
              <a:solidFill>
                <a:schemeClr val="dk1"/>
              </a:solidFill>
              <a:highlight>
                <a:schemeClr val="lt1"/>
              </a:highlight>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6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300">
                <a:solidFill>
                  <a:schemeClr val="dk1"/>
                </a:solidFill>
                <a:latin typeface="Coming Soon"/>
                <a:ea typeface="Coming Soon"/>
                <a:cs typeface="Coming Soon"/>
                <a:sym typeface="Coming Soon"/>
              </a:rPr>
              <a:t>The 4th grade classroom will work with students and families to provide the skills to successfully complete 4th grade and move to the next grade. Some of our key skills are: </a:t>
            </a:r>
            <a:endParaRPr sz="13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Read and understand multi-step problems in English Language Arts and Math </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Locate and use text evidence to support answers </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Write a complete paragraph with a proper topic sentence, at least 3 details, and a concluding sentence. </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Be fluent in Multiplication facts.</a:t>
            </a:r>
            <a:endParaRPr b="1" sz="2000">
              <a:solidFill>
                <a:schemeClr val="dk1"/>
              </a:solidFill>
              <a:highlight>
                <a:srgbClr val="FFFF00"/>
              </a:highlight>
              <a:latin typeface="Coming Soon"/>
              <a:ea typeface="Coming Soon"/>
              <a:cs typeface="Coming Soon"/>
              <a:sym typeface="Coming Soon"/>
            </a:endParaRPr>
          </a:p>
        </p:txBody>
      </p:sp>
      <p:sp>
        <p:nvSpPr>
          <p:cNvPr id="68" name="Google Shape;68;p14"/>
          <p:cNvSpPr txBox="1"/>
          <p:nvPr/>
        </p:nvSpPr>
        <p:spPr>
          <a:xfrm>
            <a:off x="6714225" y="673475"/>
            <a:ext cx="3151500" cy="40671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800">
                <a:solidFill>
                  <a:schemeClr val="dk1"/>
                </a:solidFill>
                <a:highlight>
                  <a:schemeClr val="lt1"/>
                </a:highlight>
                <a:latin typeface="Coming Soon"/>
                <a:ea typeface="Coming Soon"/>
                <a:cs typeface="Coming Soon"/>
                <a:sym typeface="Coming Soon"/>
              </a:rPr>
              <a:t>At Home </a:t>
            </a:r>
            <a:endParaRPr sz="1800">
              <a:solidFill>
                <a:schemeClr val="dk1"/>
              </a:solidFill>
              <a:highlight>
                <a:schemeClr val="lt1"/>
              </a:highlight>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50">
                <a:solidFill>
                  <a:schemeClr val="dk1"/>
                </a:solidFill>
                <a:latin typeface="Coming Soon"/>
                <a:ea typeface="Coming Soon"/>
                <a:cs typeface="Coming Soon"/>
                <a:sym typeface="Coming Soon"/>
              </a:rPr>
              <a:t>Burks School families joined staff to develop ideas about how families can support students’ success in reading and math. Families may have other ideas to add to this list. </a:t>
            </a:r>
            <a:endParaRPr sz="125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50">
              <a:solidFill>
                <a:schemeClr val="dk1"/>
              </a:solidFill>
              <a:latin typeface="Coming Soon"/>
              <a:ea typeface="Coming Soon"/>
              <a:cs typeface="Coming Soon"/>
              <a:sym typeface="Coming Soon"/>
            </a:endParaRPr>
          </a:p>
          <a:p>
            <a:pPr indent="-307975" lvl="0" marL="457200" rtl="0" algn="l">
              <a:spcBef>
                <a:spcPts val="0"/>
              </a:spcBef>
              <a:spcAft>
                <a:spcPts val="0"/>
              </a:spcAft>
              <a:buClr>
                <a:schemeClr val="dk1"/>
              </a:buClr>
              <a:buSzPts val="1250"/>
              <a:buFont typeface="Coming Soon"/>
              <a:buChar char="●"/>
            </a:pPr>
            <a:r>
              <a:rPr lang="en" sz="1250">
                <a:solidFill>
                  <a:schemeClr val="dk1"/>
                </a:solidFill>
                <a:latin typeface="Coming Soon"/>
                <a:ea typeface="Coming Soon"/>
                <a:cs typeface="Coming Soon"/>
                <a:sym typeface="Coming Soon"/>
              </a:rPr>
              <a:t>Students read 20 min. everyday</a:t>
            </a:r>
            <a:endParaRPr sz="1250">
              <a:solidFill>
                <a:schemeClr val="dk1"/>
              </a:solidFill>
              <a:latin typeface="Coming Soon"/>
              <a:ea typeface="Coming Soon"/>
              <a:cs typeface="Coming Soon"/>
              <a:sym typeface="Coming Soon"/>
            </a:endParaRPr>
          </a:p>
          <a:p>
            <a:pPr indent="-307975" lvl="0" marL="457200" rtl="0" algn="l">
              <a:spcBef>
                <a:spcPts val="0"/>
              </a:spcBef>
              <a:spcAft>
                <a:spcPts val="0"/>
              </a:spcAft>
              <a:buClr>
                <a:schemeClr val="dk1"/>
              </a:buClr>
              <a:buSzPts val="1250"/>
              <a:buFont typeface="Coming Soon"/>
              <a:buChar char="●"/>
            </a:pPr>
            <a:r>
              <a:rPr lang="en" sz="1250">
                <a:solidFill>
                  <a:schemeClr val="dk1"/>
                </a:solidFill>
                <a:latin typeface="Coming Soon"/>
                <a:ea typeface="Coming Soon"/>
                <a:cs typeface="Coming Soon"/>
                <a:sym typeface="Coming Soon"/>
              </a:rPr>
              <a:t>Ask who, what, where, when, why questions</a:t>
            </a:r>
            <a:endParaRPr sz="1250">
              <a:solidFill>
                <a:schemeClr val="dk1"/>
              </a:solidFill>
              <a:latin typeface="Coming Soon"/>
              <a:ea typeface="Coming Soon"/>
              <a:cs typeface="Coming Soon"/>
              <a:sym typeface="Coming Soon"/>
            </a:endParaRPr>
          </a:p>
          <a:p>
            <a:pPr indent="-307975" lvl="0" marL="457200" rtl="0" algn="l">
              <a:spcBef>
                <a:spcPts val="0"/>
              </a:spcBef>
              <a:spcAft>
                <a:spcPts val="0"/>
              </a:spcAft>
              <a:buClr>
                <a:schemeClr val="dk1"/>
              </a:buClr>
              <a:buSzPts val="1250"/>
              <a:buFont typeface="Coming Soon"/>
              <a:buChar char="●"/>
            </a:pPr>
            <a:r>
              <a:rPr lang="en" sz="1250">
                <a:solidFill>
                  <a:schemeClr val="dk1"/>
                </a:solidFill>
                <a:latin typeface="Coming Soon"/>
                <a:ea typeface="Coming Soon"/>
                <a:cs typeface="Coming Soon"/>
                <a:sym typeface="Coming Soon"/>
              </a:rPr>
              <a:t>Try to attend Family Engagement events</a:t>
            </a:r>
            <a:endParaRPr sz="1250">
              <a:solidFill>
                <a:schemeClr val="dk1"/>
              </a:solidFill>
              <a:latin typeface="Coming Soon"/>
              <a:ea typeface="Coming Soon"/>
              <a:cs typeface="Coming Soon"/>
              <a:sym typeface="Coming Soon"/>
            </a:endParaRPr>
          </a:p>
          <a:p>
            <a:pPr indent="-307975" lvl="0" marL="457200" rtl="0" algn="l">
              <a:spcBef>
                <a:spcPts val="0"/>
              </a:spcBef>
              <a:spcAft>
                <a:spcPts val="0"/>
              </a:spcAft>
              <a:buClr>
                <a:schemeClr val="dk1"/>
              </a:buClr>
              <a:buSzPts val="1250"/>
              <a:buFont typeface="Coming Soon"/>
              <a:buChar char="●"/>
            </a:pPr>
            <a:r>
              <a:rPr lang="en" sz="1250">
                <a:solidFill>
                  <a:schemeClr val="dk1"/>
                </a:solidFill>
                <a:latin typeface="Coming Soon"/>
                <a:ea typeface="Coming Soon"/>
                <a:cs typeface="Coming Soon"/>
                <a:sym typeface="Coming Soon"/>
              </a:rPr>
              <a:t>Play math games sent home</a:t>
            </a:r>
            <a:endParaRPr sz="1250">
              <a:solidFill>
                <a:schemeClr val="dk1"/>
              </a:solidFill>
              <a:latin typeface="Coming Soon"/>
              <a:ea typeface="Coming Soon"/>
              <a:cs typeface="Coming Soon"/>
              <a:sym typeface="Coming Soon"/>
            </a:endParaRPr>
          </a:p>
          <a:p>
            <a:pPr indent="-307975" lvl="0" marL="457200" rtl="0" algn="l">
              <a:spcBef>
                <a:spcPts val="0"/>
              </a:spcBef>
              <a:spcAft>
                <a:spcPts val="0"/>
              </a:spcAft>
              <a:buClr>
                <a:schemeClr val="dk1"/>
              </a:buClr>
              <a:buSzPts val="1250"/>
              <a:buFont typeface="Coming Soon"/>
              <a:buChar char="●"/>
            </a:pPr>
            <a:r>
              <a:rPr lang="en" sz="1250">
                <a:solidFill>
                  <a:schemeClr val="dk1"/>
                </a:solidFill>
                <a:latin typeface="Coming Soon"/>
                <a:ea typeface="Coming Soon"/>
                <a:cs typeface="Coming Soon"/>
                <a:sym typeface="Coming Soon"/>
              </a:rPr>
              <a:t>Ask questions after reading – “summarize”</a:t>
            </a:r>
            <a:endParaRPr sz="1250">
              <a:solidFill>
                <a:schemeClr val="dk1"/>
              </a:solidFill>
              <a:latin typeface="Coming Soon"/>
              <a:ea typeface="Coming Soon"/>
              <a:cs typeface="Coming Soon"/>
              <a:sym typeface="Coming Soon"/>
            </a:endParaRPr>
          </a:p>
          <a:p>
            <a:pPr indent="-307975" lvl="0" marL="457200" rtl="0" algn="l">
              <a:spcBef>
                <a:spcPts val="0"/>
              </a:spcBef>
              <a:spcAft>
                <a:spcPts val="0"/>
              </a:spcAft>
              <a:buClr>
                <a:schemeClr val="dk1"/>
              </a:buClr>
              <a:buSzPts val="1250"/>
              <a:buFont typeface="Coming Soon"/>
              <a:buChar char="●"/>
            </a:pPr>
            <a:r>
              <a:rPr lang="en" sz="1250">
                <a:solidFill>
                  <a:schemeClr val="dk1"/>
                </a:solidFill>
                <a:latin typeface="Coming Soon"/>
                <a:ea typeface="Coming Soon"/>
                <a:cs typeface="Coming Soon"/>
                <a:sym typeface="Coming Soon"/>
              </a:rPr>
              <a:t>Review student work/ tests</a:t>
            </a:r>
            <a:endParaRPr sz="125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50">
                <a:solidFill>
                  <a:schemeClr val="dk1"/>
                </a:solidFill>
                <a:latin typeface="Coming Soon"/>
                <a:ea typeface="Coming Soon"/>
                <a:cs typeface="Coming Soon"/>
                <a:sym typeface="Coming Soon"/>
              </a:rPr>
              <a:t>Our school web page has links to web sites for building vocabulary and math skills. </a:t>
            </a:r>
            <a:r>
              <a:rPr lang="en" sz="1250" u="sng">
                <a:solidFill>
                  <a:srgbClr val="0563C1"/>
                </a:solidFill>
                <a:latin typeface="Coming Soon"/>
                <a:ea typeface="Coming Soon"/>
                <a:cs typeface="Coming Soon"/>
                <a:sym typeface="Coming Soon"/>
                <a:hlinkClick r:id="rId3">
                  <a:extLst>
                    <a:ext uri="{A12FA001-AC4F-418D-AE19-62706E023703}">
                      <ahyp:hlinkClr val="tx"/>
                    </a:ext>
                  </a:extLst>
                </a:hlinkClick>
              </a:rPr>
              <a:t>www.burkspanthers.com</a:t>
            </a:r>
            <a:endParaRPr b="1" sz="2000">
              <a:solidFill>
                <a:schemeClr val="dk1"/>
              </a:solidFill>
              <a:highlight>
                <a:srgbClr val="FFFF00"/>
              </a:highlight>
              <a:latin typeface="Coming Soon"/>
              <a:ea typeface="Coming Soon"/>
              <a:cs typeface="Coming Soon"/>
              <a:sym typeface="Coming Soon"/>
            </a:endParaRPr>
          </a:p>
        </p:txBody>
      </p:sp>
      <p:sp>
        <p:nvSpPr>
          <p:cNvPr id="69" name="Google Shape;69;p14"/>
          <p:cNvSpPr txBox="1"/>
          <p:nvPr/>
        </p:nvSpPr>
        <p:spPr>
          <a:xfrm>
            <a:off x="3562725" y="4740625"/>
            <a:ext cx="6303000" cy="28500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700">
                <a:solidFill>
                  <a:schemeClr val="dk1"/>
                </a:solidFill>
                <a:latin typeface="Coming Soon"/>
                <a:ea typeface="Coming Soon"/>
                <a:cs typeface="Coming Soon"/>
                <a:sym typeface="Coming Soon"/>
              </a:rPr>
              <a:t>Students </a:t>
            </a:r>
            <a:endParaRPr sz="17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500">
                <a:solidFill>
                  <a:schemeClr val="dk1"/>
                </a:solidFill>
                <a:latin typeface="Coming Soon"/>
                <a:ea typeface="Coming Soon"/>
                <a:cs typeface="Coming Soon"/>
                <a:sym typeface="Coming Soon"/>
              </a:rPr>
              <a:t>Burks School students joined staff and families to develop ideas about how they can succeed in school in math and reading. Students thought of the following ideas to make connections between learning at home and school. Students wanted: </a:t>
            </a:r>
            <a:endParaRPr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To try to be better organized</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Use different strategies to solve problems</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Have family members help to study and complete homework</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Parents help me create a plan of action to improve</a:t>
            </a:r>
            <a:endParaRPr sz="15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500">
                <a:solidFill>
                  <a:schemeClr val="dk1"/>
                </a:solidFill>
                <a:latin typeface="Coming Soon"/>
                <a:ea typeface="Coming Soon"/>
                <a:cs typeface="Coming Soon"/>
                <a:sym typeface="Coming Soon"/>
              </a:rPr>
              <a:t>Remind me to read every night for 20 minutes</a:t>
            </a:r>
            <a:endParaRPr sz="1500">
              <a:latin typeface="Coming Soon"/>
              <a:ea typeface="Coming Soon"/>
              <a:cs typeface="Coming Soon"/>
              <a:sym typeface="Coming Soon"/>
            </a:endParaRPr>
          </a:p>
        </p:txBody>
      </p:sp>
      <p:sp>
        <p:nvSpPr>
          <p:cNvPr id="70" name="Google Shape;70;p14"/>
          <p:cNvSpPr txBox="1"/>
          <p:nvPr/>
        </p:nvSpPr>
        <p:spPr>
          <a:xfrm>
            <a:off x="3562775" y="225275"/>
            <a:ext cx="6303000" cy="448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Teachers, Families, Students – Together for Success</a:t>
            </a:r>
            <a:endParaRPr>
              <a:latin typeface="Coming Soon"/>
              <a:ea typeface="Coming Soon"/>
              <a:cs typeface="Coming Soon"/>
              <a:sym typeface="Coming Soon"/>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