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7772400" cx="10058400"/>
  <p:notesSz cx="6858000" cy="9144000"/>
  <p:embeddedFontLst>
    <p:embeddedFont>
      <p:font typeface="Coming Soon"/>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107">
          <p15:clr>
            <a:srgbClr val="747775"/>
          </p15:clr>
        </p15:guide>
        <p15:guide id="2" pos="422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07"/>
        <p:guide pos="422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ComingSoon-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77298e7681_1_3: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77298e7681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6895163" y="165300"/>
            <a:ext cx="3021600" cy="7441800"/>
          </a:xfrm>
          <a:prstGeom prst="rect">
            <a:avLst/>
          </a:prstGeom>
          <a:noFill/>
          <a:ln cap="flat" cmpd="sng" w="762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Burks</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Elementary</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3600">
                <a:solidFill>
                  <a:schemeClr val="dk1"/>
                </a:solidFill>
                <a:latin typeface="Coming Soon"/>
                <a:ea typeface="Coming Soon"/>
                <a:cs typeface="Coming Soon"/>
                <a:sym typeface="Coming Soon"/>
              </a:rPr>
              <a:t>School </a:t>
            </a:r>
            <a:endParaRPr b="1" sz="3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School-Parent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Compact</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2023-2024</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3rd Grade Focus</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800">
                <a:solidFill>
                  <a:schemeClr val="dk1"/>
                </a:solidFill>
                <a:latin typeface="Coming Soon"/>
                <a:ea typeface="Coming Soon"/>
                <a:cs typeface="Coming Soon"/>
                <a:sym typeface="Coming Soon"/>
              </a:rPr>
              <a:t>For Student Success</a:t>
            </a:r>
            <a:endParaRPr b="1" sz="18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Heather Tinch, 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Diana Cook, Assistant-principal</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rgbClr val="0563C1"/>
                </a:solidFill>
                <a:latin typeface="Coming Soon"/>
                <a:ea typeface="Coming Soon"/>
                <a:cs typeface="Coming Soon"/>
                <a:sym typeface="Coming Soon"/>
              </a:rPr>
              <a:t>www.burkspanthers.com</a:t>
            </a:r>
            <a:r>
              <a:rPr lang="en">
                <a:solidFill>
                  <a:schemeClr val="dk1"/>
                </a:solidFill>
                <a:latin typeface="Coming Soon"/>
                <a:ea typeface="Coming Soon"/>
                <a:cs typeface="Coming Soon"/>
                <a:sym typeface="Coming Soon"/>
              </a:rPr>
              <a:t> </a:t>
            </a:r>
            <a:endParaRPr>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lang="en">
                <a:solidFill>
                  <a:schemeClr val="dk1"/>
                </a:solidFill>
                <a:latin typeface="Coming Soon"/>
                <a:ea typeface="Coming Soon"/>
                <a:cs typeface="Coming Soon"/>
                <a:sym typeface="Coming Soon"/>
              </a:rPr>
              <a:t>931-839-7641</a:t>
            </a:r>
            <a:endParaRPr/>
          </a:p>
        </p:txBody>
      </p:sp>
      <p:pic>
        <p:nvPicPr>
          <p:cNvPr id="55" name="Google Shape;55;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6" name="Google Shape;56;p13"/>
          <p:cNvSpPr txBox="1"/>
          <p:nvPr/>
        </p:nvSpPr>
        <p:spPr>
          <a:xfrm>
            <a:off x="145625" y="145625"/>
            <a:ext cx="3021600" cy="2985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Building Partnerships</a:t>
            </a:r>
            <a:endParaRPr b="1" sz="1500">
              <a:solidFill>
                <a:schemeClr val="dk1"/>
              </a:solidFill>
              <a:latin typeface="Coming Soon"/>
              <a:ea typeface="Coming Soon"/>
              <a:cs typeface="Coming Soon"/>
              <a:sym typeface="Coming Soon"/>
            </a:endParaRPr>
          </a:p>
          <a:p>
            <a:pPr indent="0" lvl="0" marL="457200" rtl="0" algn="ctr">
              <a:spcBef>
                <a:spcPts val="0"/>
              </a:spcBef>
              <a:spcAft>
                <a:spcPts val="0"/>
              </a:spcAft>
              <a:buNone/>
            </a:pPr>
            <a:r>
              <a:t/>
            </a:r>
            <a:endParaRPr b="1" sz="16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1st  Family Engagement  Meeting </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Sept. 11, 2023</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Family Game Night - Nov. 2, 2023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2nd Family Engagement Meeting -Dec. 13, 2022 at 7:45 am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Parent/Teacher Conference – Feb. 5, 2024</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Books &amp; Blankets - Mar. 7, 2024 at 5:00 pm</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Char char="●"/>
            </a:pPr>
            <a:r>
              <a:rPr lang="en" sz="1100">
                <a:solidFill>
                  <a:schemeClr val="dk1"/>
                </a:solidFill>
                <a:latin typeface="Coming Soon"/>
                <a:ea typeface="Coming Soon"/>
                <a:cs typeface="Coming Soon"/>
                <a:sym typeface="Coming Soon"/>
              </a:rPr>
              <a:t>3rd Family Engagement Meeting - Apr. 8, 2023 at 7:45 am </a:t>
            </a:r>
            <a:endParaRPr sz="1000">
              <a:solidFill>
                <a:schemeClr val="dk1"/>
              </a:solidFill>
              <a:latin typeface="Coming Soon"/>
              <a:ea typeface="Coming Soon"/>
              <a:cs typeface="Coming Soon"/>
              <a:sym typeface="Coming Soon"/>
            </a:endParaRPr>
          </a:p>
        </p:txBody>
      </p:sp>
      <p:pic>
        <p:nvPicPr>
          <p:cNvPr id="57" name="Google Shape;57;p13"/>
          <p:cNvPicPr preferRelativeResize="0"/>
          <p:nvPr/>
        </p:nvPicPr>
        <p:blipFill rotWithShape="1">
          <a:blip r:embed="rId3">
            <a:alphaModFix/>
          </a:blip>
          <a:srcRect b="0" l="8005" r="10054" t="0"/>
          <a:stretch/>
        </p:blipFill>
        <p:spPr>
          <a:xfrm>
            <a:off x="6932163" y="5127750"/>
            <a:ext cx="2947575" cy="2479350"/>
          </a:xfrm>
          <a:prstGeom prst="rect">
            <a:avLst/>
          </a:prstGeom>
          <a:noFill/>
          <a:ln>
            <a:noFill/>
          </a:ln>
        </p:spPr>
      </p:pic>
      <p:sp>
        <p:nvSpPr>
          <p:cNvPr id="58" name="Google Shape;58;p13"/>
          <p:cNvSpPr txBox="1"/>
          <p:nvPr/>
        </p:nvSpPr>
        <p:spPr>
          <a:xfrm>
            <a:off x="145625" y="3312825"/>
            <a:ext cx="3021600" cy="4294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Communication About </a:t>
            </a:r>
            <a:endParaRPr b="1" sz="15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Student Learning</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100">
                <a:solidFill>
                  <a:schemeClr val="dk1"/>
                </a:solidFill>
                <a:latin typeface="Coming Soon"/>
                <a:ea typeface="Coming Soon"/>
                <a:cs typeface="Coming Soon"/>
                <a:sym typeface="Coming Soon"/>
              </a:rPr>
              <a:t>Burks Elementary School is committed to frequent two-way communication with families about student learning. Some of the ways you can expect us to reach you are: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Weekly Folders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School Emails and Texts</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Apps, such as Class Dojo, and Remind</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Current grades on Power School</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Updates on the school website and school facebook page</a:t>
            </a:r>
            <a:endParaRPr sz="1200">
              <a:solidFill>
                <a:schemeClr val="dk1"/>
              </a:solidFill>
              <a:latin typeface="Coming Soon"/>
              <a:ea typeface="Coming Soon"/>
              <a:cs typeface="Coming Soon"/>
              <a:sym typeface="Coming Soon"/>
            </a:endParaRPr>
          </a:p>
          <a:p>
            <a:pPr indent="-304800" lvl="0" marL="457200" rtl="0" algn="l">
              <a:spcBef>
                <a:spcPts val="0"/>
              </a:spcBef>
              <a:spcAft>
                <a:spcPts val="0"/>
              </a:spcAft>
              <a:buClr>
                <a:schemeClr val="dk1"/>
              </a:buClr>
              <a:buSzPts val="1200"/>
              <a:buFont typeface="Coming Soon"/>
              <a:buChar char="●"/>
            </a:pPr>
            <a:r>
              <a:rPr lang="en" sz="1200">
                <a:solidFill>
                  <a:schemeClr val="dk1"/>
                </a:solidFill>
                <a:latin typeface="Coming Soon"/>
                <a:ea typeface="Coming Soon"/>
                <a:cs typeface="Coming Soon"/>
                <a:sym typeface="Coming Soon"/>
              </a:rPr>
              <a:t>Parent/Teacher Conferences</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Contact your child’s teacher by phone at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931-839-7641.</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Teacher’s email addresses are listed on the school website at </a:t>
            </a:r>
            <a:r>
              <a:rPr lang="en" sz="1100" u="sng">
                <a:solidFill>
                  <a:srgbClr val="0563C1"/>
                </a:solidFill>
                <a:latin typeface="Coming Soon"/>
                <a:ea typeface="Coming Soon"/>
                <a:cs typeface="Coming Soon"/>
                <a:sym typeface="Coming Soon"/>
              </a:rPr>
              <a:t>www.burkspanthers.com</a:t>
            </a:r>
            <a:endParaRPr sz="1300">
              <a:latin typeface="Coming Soon"/>
              <a:ea typeface="Coming Soon"/>
              <a:cs typeface="Coming Soon"/>
              <a:sym typeface="Coming Soon"/>
            </a:endParaRPr>
          </a:p>
        </p:txBody>
      </p:sp>
      <p:sp>
        <p:nvSpPr>
          <p:cNvPr id="59" name="Google Shape;59;p13"/>
          <p:cNvSpPr txBox="1"/>
          <p:nvPr/>
        </p:nvSpPr>
        <p:spPr>
          <a:xfrm>
            <a:off x="3520400" y="4239800"/>
            <a:ext cx="3021600" cy="3367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500">
                <a:solidFill>
                  <a:schemeClr val="dk1"/>
                </a:solidFill>
                <a:latin typeface="Coming Soon"/>
                <a:ea typeface="Coming Soon"/>
                <a:cs typeface="Coming Soon"/>
                <a:sym typeface="Coming Soon"/>
              </a:rPr>
              <a:t>Jointly Developed</a:t>
            </a:r>
            <a:endParaRPr sz="11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The families, students and staff of Burks Elementary School developed this School-Parent Compact. Teachers suggested home learning strategies, families added ideas, and students told us what would help them learn. Meeting and events are held each year to review the compact and make changes based on student needs.</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Families are welcome to contribute comments and suggestions at any time.</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If you would like to volunteer and/or participate at the school, please contact Maria Wells at </a:t>
            </a:r>
            <a:r>
              <a:rPr lang="en" sz="1100" u="sng">
                <a:solidFill>
                  <a:srgbClr val="0563C1"/>
                </a:solidFill>
                <a:latin typeface="Coming Soon"/>
                <a:ea typeface="Coming Soon"/>
                <a:cs typeface="Coming Soon"/>
                <a:sym typeface="Coming Soon"/>
              </a:rPr>
              <a:t>mwells@pcsstn.com</a:t>
            </a:r>
            <a:r>
              <a:rPr lang="en" sz="1100">
                <a:solidFill>
                  <a:schemeClr val="dk1"/>
                </a:solidFill>
                <a:latin typeface="Coming Soon"/>
                <a:ea typeface="Coming Soon"/>
                <a:cs typeface="Coming Soon"/>
                <a:sym typeface="Coming Soon"/>
              </a:rPr>
              <a:t> or </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call the school at 931-839-7641</a:t>
            </a:r>
            <a:endParaRPr b="1" sz="1500">
              <a:solidFill>
                <a:schemeClr val="dk1"/>
              </a:solidFill>
              <a:latin typeface="Coming Soon"/>
              <a:ea typeface="Coming Soon"/>
              <a:cs typeface="Coming Soon"/>
              <a:sym typeface="Coming Soon"/>
            </a:endParaRPr>
          </a:p>
        </p:txBody>
      </p:sp>
      <p:sp>
        <p:nvSpPr>
          <p:cNvPr id="60" name="Google Shape;60;p13"/>
          <p:cNvSpPr txBox="1"/>
          <p:nvPr/>
        </p:nvSpPr>
        <p:spPr>
          <a:xfrm>
            <a:off x="3520400" y="145625"/>
            <a:ext cx="3021600" cy="39318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a:solidFill>
                  <a:schemeClr val="dk1"/>
                </a:solidFill>
                <a:latin typeface="Coming Soon"/>
                <a:ea typeface="Coming Soon"/>
                <a:cs typeface="Coming Soon"/>
                <a:sym typeface="Coming Soon"/>
              </a:rPr>
              <a:t>What is a School-Parent Compact?</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100">
                <a:solidFill>
                  <a:schemeClr val="dk1"/>
                </a:solidFill>
                <a:latin typeface="Coming Soon"/>
                <a:ea typeface="Coming Soon"/>
                <a:cs typeface="Coming Soon"/>
                <a:sym typeface="Coming Soon"/>
              </a:rPr>
              <a:t>A School-Parent Compact is an agreement that families, students, and teachers develop together. It explains how families and teachers will work together to make sure all students reach grade-level standards. Effective compacts:</a:t>
            </a:r>
            <a:endParaRPr sz="11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Link goals to the School Improvement Plan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Focus on student learning skills</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Describe how teachers will help students develop skills using high-quality instruction</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Share strategies families can use at home</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Explain how teachers and families work together</a:t>
            </a:r>
            <a:endParaRPr b="1" sz="1500">
              <a:solidFill>
                <a:schemeClr val="dk1"/>
              </a:solidFill>
              <a:latin typeface="Coming Soon"/>
              <a:ea typeface="Coming Soon"/>
              <a:cs typeface="Coming Soon"/>
              <a:sym typeface="Coming Soo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nvSpPr>
        <p:spPr>
          <a:xfrm>
            <a:off x="127425" y="673475"/>
            <a:ext cx="3246600" cy="691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District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The Board of Education sets goals for the district. The district goals for 2023-2024 are:</a:t>
            </a:r>
            <a:endParaRPr sz="12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Academic Success for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Improve College and Career Readiness</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All Means All</a:t>
            </a:r>
            <a:endParaRPr sz="1100">
              <a:solidFill>
                <a:schemeClr val="dk1"/>
              </a:solidFill>
              <a:latin typeface="Coming Soon"/>
              <a:ea typeface="Coming Soon"/>
              <a:cs typeface="Coming Soon"/>
              <a:sym typeface="Coming Soon"/>
            </a:endParaRPr>
          </a:p>
          <a:p>
            <a:pPr indent="-298450" lvl="0" marL="457200" rtl="0" algn="l">
              <a:spcBef>
                <a:spcPts val="0"/>
              </a:spcBef>
              <a:spcAft>
                <a:spcPts val="0"/>
              </a:spcAft>
              <a:buClr>
                <a:schemeClr val="dk1"/>
              </a:buClr>
              <a:buSzPts val="1100"/>
              <a:buFont typeface="Coming Soon"/>
              <a:buAutoNum type="arabicPeriod"/>
            </a:pPr>
            <a:r>
              <a:rPr lang="en" sz="1100">
                <a:solidFill>
                  <a:schemeClr val="dk1"/>
                </a:solidFill>
                <a:latin typeface="Coming Soon"/>
                <a:ea typeface="Coming Soon"/>
                <a:cs typeface="Coming Soon"/>
                <a:sym typeface="Coming Soon"/>
              </a:rPr>
              <a:t>Establishing an AUthentic Learning Community</a:t>
            </a:r>
            <a:endParaRPr sz="11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Burks Elementary School</a:t>
            </a:r>
            <a:endParaRPr b="1" sz="1600">
              <a:solidFill>
                <a:schemeClr val="dk1"/>
              </a:solidFill>
              <a:latin typeface="Coming Soon"/>
              <a:ea typeface="Coming Soon"/>
              <a:cs typeface="Coming Soon"/>
              <a:sym typeface="Coming Soon"/>
            </a:endParaRPr>
          </a:p>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2023-2024 Goals</a:t>
            </a:r>
            <a:endParaRPr b="1" sz="16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Burks’ administrators and teachers have studied student achievement data and have aligned our school goals with the district.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1.  </a:t>
            </a:r>
            <a:r>
              <a:rPr b="1" lang="en" sz="1200">
                <a:solidFill>
                  <a:schemeClr val="dk1"/>
                </a:solidFill>
                <a:latin typeface="Coming Soon"/>
                <a:ea typeface="Coming Soon"/>
                <a:cs typeface="Coming Soon"/>
                <a:sym typeface="Coming Soon"/>
              </a:rPr>
              <a:t>Academic Success for All </a:t>
            </a:r>
            <a:r>
              <a:rPr lang="en" sz="1200">
                <a:solidFill>
                  <a:schemeClr val="dk1"/>
                </a:solidFill>
                <a:latin typeface="Coming Soon"/>
                <a:ea typeface="Coming Soon"/>
                <a:cs typeface="Coming Soon"/>
                <a:sym typeface="Coming Soon"/>
              </a:rPr>
              <a:t>– Burks has high expectations for all students using engaging, grade appropriate tasks in all subjects reflecting success and growth.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2.</a:t>
            </a:r>
            <a:r>
              <a:rPr b="1" lang="en" sz="1200">
                <a:solidFill>
                  <a:schemeClr val="dk1"/>
                </a:solidFill>
                <a:latin typeface="Coming Soon"/>
                <a:ea typeface="Coming Soon"/>
                <a:cs typeface="Coming Soon"/>
                <a:sym typeface="Coming Soon"/>
              </a:rPr>
              <a:t> Improve College and Career Readiness </a:t>
            </a:r>
            <a:r>
              <a:rPr lang="en" sz="1200">
                <a:solidFill>
                  <a:schemeClr val="dk1"/>
                </a:solidFill>
                <a:latin typeface="Coming Soon"/>
                <a:ea typeface="Coming Soon"/>
                <a:cs typeface="Coming Soon"/>
                <a:sym typeface="Coming Soon"/>
              </a:rPr>
              <a:t>–</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200">
                <a:solidFill>
                  <a:schemeClr val="dk1"/>
                </a:solidFill>
                <a:latin typeface="Coming Soon"/>
                <a:ea typeface="Coming Soon"/>
                <a:cs typeface="Coming Soon"/>
                <a:sym typeface="Coming Soon"/>
              </a:rPr>
              <a:t>Increase the number of students participating in college and Career exploration opportunities.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3. </a:t>
            </a:r>
            <a:r>
              <a:rPr b="1" lang="en" sz="1200">
                <a:solidFill>
                  <a:schemeClr val="dk1"/>
                </a:solidFill>
                <a:latin typeface="Coming Soon"/>
                <a:ea typeface="Coming Soon"/>
                <a:cs typeface="Coming Soon"/>
                <a:sym typeface="Coming Soon"/>
              </a:rPr>
              <a:t>All Means All </a:t>
            </a:r>
            <a:r>
              <a:rPr lang="en" sz="1200">
                <a:solidFill>
                  <a:schemeClr val="dk1"/>
                </a:solidFill>
                <a:latin typeface="Coming Soon"/>
                <a:ea typeface="Coming Soon"/>
                <a:cs typeface="Coming Soon"/>
                <a:sym typeface="Coming Soon"/>
              </a:rPr>
              <a:t>– </a:t>
            </a:r>
            <a:r>
              <a:rPr lang="en" sz="1200">
                <a:solidFill>
                  <a:schemeClr val="dk1"/>
                </a:solidFill>
                <a:latin typeface="Coming Soon"/>
                <a:ea typeface="Coming Soon"/>
                <a:cs typeface="Coming Soon"/>
                <a:sym typeface="Coming Soon"/>
              </a:rPr>
              <a:t>Burks supports all students through social-emotional, behavioral, physical health, family, community engagement, communication, safety, and climate.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00">
                <a:solidFill>
                  <a:schemeClr val="dk1"/>
                </a:solidFill>
                <a:latin typeface="Coming Soon"/>
                <a:ea typeface="Coming Soon"/>
                <a:cs typeface="Coming Soon"/>
                <a:sym typeface="Coming Soon"/>
              </a:rPr>
              <a:t>4. </a:t>
            </a:r>
            <a:r>
              <a:rPr b="1" lang="en" sz="1200">
                <a:solidFill>
                  <a:schemeClr val="dk1"/>
                </a:solidFill>
                <a:latin typeface="Coming Soon"/>
                <a:ea typeface="Coming Soon"/>
                <a:cs typeface="Coming Soon"/>
                <a:sym typeface="Coming Soon"/>
              </a:rPr>
              <a:t>Establishing An Authentic Learning Community</a:t>
            </a:r>
            <a:r>
              <a:rPr lang="en" sz="1200">
                <a:solidFill>
                  <a:schemeClr val="dk1"/>
                </a:solidFill>
                <a:latin typeface="Coming Soon"/>
                <a:ea typeface="Coming Soon"/>
                <a:cs typeface="Coming Soon"/>
                <a:sym typeface="Coming Soon"/>
              </a:rPr>
              <a:t> - Burks is </a:t>
            </a:r>
            <a:r>
              <a:rPr lang="en" sz="1200">
                <a:solidFill>
                  <a:schemeClr val="dk1"/>
                </a:solidFill>
                <a:latin typeface="Coming Soon"/>
                <a:ea typeface="Coming Soon"/>
                <a:cs typeface="Coming Soon"/>
                <a:sym typeface="Coming Soon"/>
              </a:rPr>
              <a:t>committed</a:t>
            </a:r>
            <a:r>
              <a:rPr lang="en" sz="1200">
                <a:solidFill>
                  <a:schemeClr val="dk1"/>
                </a:solidFill>
                <a:latin typeface="Coming Soon"/>
                <a:ea typeface="Coming Soon"/>
                <a:cs typeface="Coming Soon"/>
                <a:sym typeface="Coming Soon"/>
              </a:rPr>
              <a:t> to provide faculty and staff with </a:t>
            </a:r>
            <a:r>
              <a:rPr lang="en" sz="1200">
                <a:solidFill>
                  <a:schemeClr val="dk1"/>
                </a:solidFill>
                <a:latin typeface="Coming Soon"/>
                <a:ea typeface="Coming Soon"/>
                <a:cs typeface="Coming Soon"/>
                <a:sym typeface="Coming Soon"/>
              </a:rPr>
              <a:t>opportunities</a:t>
            </a:r>
            <a:r>
              <a:rPr lang="en" sz="1200">
                <a:solidFill>
                  <a:schemeClr val="dk1"/>
                </a:solidFill>
                <a:latin typeface="Coming Soon"/>
                <a:ea typeface="Coming Soon"/>
                <a:cs typeface="Coming Soon"/>
                <a:sym typeface="Coming Soon"/>
              </a:rPr>
              <a:t> to </a:t>
            </a:r>
            <a:r>
              <a:rPr lang="en" sz="1200">
                <a:solidFill>
                  <a:schemeClr val="dk1"/>
                </a:solidFill>
                <a:latin typeface="Coming Soon"/>
                <a:ea typeface="Coming Soon"/>
                <a:cs typeface="Coming Soon"/>
                <a:sym typeface="Coming Soon"/>
              </a:rPr>
              <a:t>collaborate</a:t>
            </a:r>
            <a:r>
              <a:rPr lang="en" sz="1200">
                <a:solidFill>
                  <a:schemeClr val="dk1"/>
                </a:solidFill>
                <a:latin typeface="Coming Soon"/>
                <a:ea typeface="Coming Soon"/>
                <a:cs typeface="Coming Soon"/>
                <a:sym typeface="Coming Soon"/>
              </a:rPr>
              <a:t>, grow, and </a:t>
            </a:r>
            <a:r>
              <a:rPr lang="en" sz="1200">
                <a:solidFill>
                  <a:schemeClr val="dk1"/>
                </a:solidFill>
                <a:latin typeface="Coming Soon"/>
                <a:ea typeface="Coming Soon"/>
                <a:cs typeface="Coming Soon"/>
                <a:sym typeface="Coming Soon"/>
              </a:rPr>
              <a:t>achieve</a:t>
            </a:r>
            <a:r>
              <a:rPr lang="en" sz="1200">
                <a:solidFill>
                  <a:schemeClr val="dk1"/>
                </a:solidFill>
                <a:latin typeface="Coming Soon"/>
                <a:ea typeface="Coming Soon"/>
                <a:cs typeface="Coming Soon"/>
                <a:sym typeface="Coming Soon"/>
              </a:rPr>
              <a:t>.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a:latin typeface="Coming Soon"/>
              <a:ea typeface="Coming Soon"/>
              <a:cs typeface="Coming Soon"/>
              <a:sym typeface="Coming Soon"/>
            </a:endParaRPr>
          </a:p>
        </p:txBody>
      </p:sp>
      <p:sp>
        <p:nvSpPr>
          <p:cNvPr id="66" name="Google Shape;66;p14"/>
          <p:cNvSpPr txBox="1"/>
          <p:nvPr/>
        </p:nvSpPr>
        <p:spPr>
          <a:xfrm>
            <a:off x="127425" y="225275"/>
            <a:ext cx="32466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a:solidFill>
                  <a:schemeClr val="dk1"/>
                </a:solidFill>
                <a:latin typeface="Coming Soon"/>
                <a:ea typeface="Coming Soon"/>
                <a:cs typeface="Coming Soon"/>
                <a:sym typeface="Coming Soon"/>
              </a:rPr>
              <a:t>Our Goals for Student Achievement</a:t>
            </a:r>
            <a:endParaRPr sz="1200">
              <a:latin typeface="Coming Soon"/>
              <a:ea typeface="Coming Soon"/>
              <a:cs typeface="Coming Soon"/>
              <a:sym typeface="Coming Soon"/>
            </a:endParaRPr>
          </a:p>
        </p:txBody>
      </p:sp>
      <p:sp>
        <p:nvSpPr>
          <p:cNvPr id="67" name="Google Shape;67;p14"/>
          <p:cNvSpPr txBox="1"/>
          <p:nvPr/>
        </p:nvSpPr>
        <p:spPr>
          <a:xfrm>
            <a:off x="3562775" y="673475"/>
            <a:ext cx="3151500" cy="406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solidFill>
                  <a:schemeClr val="dk1"/>
                </a:solidFill>
                <a:highlight>
                  <a:srgbClr val="FFFF00"/>
                </a:highlight>
                <a:latin typeface="Coming Soon"/>
                <a:ea typeface="Coming Soon"/>
                <a:cs typeface="Coming Soon"/>
                <a:sym typeface="Coming Soon"/>
              </a:rPr>
              <a:t>In the 3rd Grade Classroom</a:t>
            </a:r>
            <a:r>
              <a:rPr b="1" lang="en" sz="1800">
                <a:solidFill>
                  <a:schemeClr val="dk1"/>
                </a:solidFill>
                <a:latin typeface="Coming Soon"/>
                <a:ea typeface="Coming Soon"/>
                <a:cs typeface="Coming Soon"/>
                <a:sym typeface="Coming Soon"/>
              </a:rPr>
              <a:t> </a:t>
            </a:r>
            <a:endParaRPr sz="18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200">
              <a:solidFill>
                <a:schemeClr val="dk1"/>
              </a:solidFill>
              <a:latin typeface="Coming Soon"/>
              <a:ea typeface="Coming Soon"/>
              <a:cs typeface="Coming Soon"/>
              <a:sym typeface="Coming Soon"/>
            </a:endParaRPr>
          </a:p>
          <a:p>
            <a:pPr indent="0" lvl="0" marL="0" rtl="0" algn="l">
              <a:spcBef>
                <a:spcPts val="0"/>
              </a:spcBef>
              <a:spcAft>
                <a:spcPts val="0"/>
              </a:spcAft>
              <a:buNone/>
            </a:pPr>
            <a:r>
              <a:rPr lang="en" sz="1300">
                <a:solidFill>
                  <a:schemeClr val="dk1"/>
                </a:solidFill>
                <a:latin typeface="Coming Soon"/>
                <a:ea typeface="Coming Soon"/>
                <a:cs typeface="Coming Soon"/>
                <a:sym typeface="Coming Soon"/>
              </a:rPr>
              <a:t>The 3rd grade classroom will work with students and families to provide the skills to successfully complete 3rd grade and move to the next grade. Some of our key skills are: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Find answers explicitly from a fiction and nonfiction text.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Write a complete paragraph with a proper topic sentence, at least 3 details, and a concluding sentence.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Fluently multiply within 100</a:t>
            </a:r>
            <a:endParaRPr sz="1300">
              <a:solidFill>
                <a:schemeClr val="dk1"/>
              </a:solidFill>
              <a:latin typeface="Coming Soon"/>
              <a:ea typeface="Coming Soon"/>
              <a:cs typeface="Coming Soon"/>
              <a:sym typeface="Coming Soon"/>
            </a:endParaRPr>
          </a:p>
          <a:p>
            <a:pPr indent="0" lvl="0" marL="0" rtl="0" algn="l">
              <a:spcBef>
                <a:spcPts val="0"/>
              </a:spcBef>
              <a:spcAft>
                <a:spcPts val="0"/>
              </a:spcAft>
              <a:buNone/>
            </a:pPr>
            <a:r>
              <a:t/>
            </a:r>
            <a:endParaRPr sz="13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300">
                <a:solidFill>
                  <a:schemeClr val="dk1"/>
                </a:solidFill>
                <a:latin typeface="Coming Soon"/>
                <a:ea typeface="Coming Soon"/>
                <a:cs typeface="Coming Soon"/>
                <a:sym typeface="Coming Soon"/>
              </a:rPr>
              <a:t>Identify and compare fractions </a:t>
            </a:r>
            <a:endParaRPr b="1" sz="1900">
              <a:solidFill>
                <a:schemeClr val="dk1"/>
              </a:solidFill>
              <a:highlight>
                <a:srgbClr val="FFFF00"/>
              </a:highlight>
              <a:latin typeface="Coming Soon"/>
              <a:ea typeface="Coming Soon"/>
              <a:cs typeface="Coming Soon"/>
              <a:sym typeface="Coming Soon"/>
            </a:endParaRPr>
          </a:p>
        </p:txBody>
      </p:sp>
      <p:sp>
        <p:nvSpPr>
          <p:cNvPr id="68" name="Google Shape;68;p14"/>
          <p:cNvSpPr txBox="1"/>
          <p:nvPr/>
        </p:nvSpPr>
        <p:spPr>
          <a:xfrm>
            <a:off x="6714225" y="673475"/>
            <a:ext cx="3151500" cy="40671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800">
                <a:solidFill>
                  <a:schemeClr val="dk1"/>
                </a:solidFill>
                <a:highlight>
                  <a:srgbClr val="FFFF00"/>
                </a:highlight>
                <a:latin typeface="Coming Soon"/>
                <a:ea typeface="Coming Soon"/>
                <a:cs typeface="Coming Soon"/>
                <a:sym typeface="Coming Soon"/>
              </a:rPr>
              <a:t>At Home </a:t>
            </a:r>
            <a:endParaRPr sz="1800">
              <a:solidFill>
                <a:schemeClr val="dk1"/>
              </a:solidFill>
              <a:highlight>
                <a:srgbClr val="FFFF00"/>
              </a:highlight>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250">
                <a:solidFill>
                  <a:schemeClr val="dk1"/>
                </a:solidFill>
                <a:latin typeface="Coming Soon"/>
                <a:ea typeface="Coming Soon"/>
                <a:cs typeface="Coming Soon"/>
                <a:sym typeface="Coming Soon"/>
              </a:rPr>
              <a:t>Burks School families joined staff to develop ideas about how families can support students’ success in reading and math. Families may have other ideas to add to this list. </a:t>
            </a:r>
            <a:endParaRPr sz="125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Read to your child everyday,</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 Ask who, what, where, when, why questions</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Try to attend Family Engagement events</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Read a recipe and help cook</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Look for directions-read road signs</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Read food labels on items at the store</a:t>
            </a:r>
            <a:endParaRPr sz="1250">
              <a:solidFill>
                <a:schemeClr val="dk1"/>
              </a:solidFill>
              <a:latin typeface="Coming Soon"/>
              <a:ea typeface="Coming Soon"/>
              <a:cs typeface="Coming Soon"/>
              <a:sym typeface="Coming Soon"/>
            </a:endParaRPr>
          </a:p>
          <a:p>
            <a:pPr indent="-307975" lvl="0" marL="457200" rtl="0" algn="l">
              <a:spcBef>
                <a:spcPts val="0"/>
              </a:spcBef>
              <a:spcAft>
                <a:spcPts val="0"/>
              </a:spcAft>
              <a:buClr>
                <a:schemeClr val="dk1"/>
              </a:buClr>
              <a:buSzPts val="1250"/>
              <a:buFont typeface="Coming Soon"/>
              <a:buChar char="●"/>
            </a:pPr>
            <a:r>
              <a:rPr lang="en" sz="1250">
                <a:solidFill>
                  <a:schemeClr val="dk1"/>
                </a:solidFill>
                <a:latin typeface="Coming Soon"/>
                <a:ea typeface="Coming Soon"/>
                <a:cs typeface="Coming Soon"/>
                <a:sym typeface="Coming Soon"/>
              </a:rPr>
              <a:t>Our school web page has links to web sites for building vocabulary and math skills. </a:t>
            </a:r>
            <a:endParaRPr b="1" sz="1700">
              <a:solidFill>
                <a:schemeClr val="dk1"/>
              </a:solidFill>
              <a:highlight>
                <a:srgbClr val="FFFF00"/>
              </a:highlight>
              <a:latin typeface="Coming Soon"/>
              <a:ea typeface="Coming Soon"/>
              <a:cs typeface="Coming Soon"/>
              <a:sym typeface="Coming Soon"/>
            </a:endParaRPr>
          </a:p>
        </p:txBody>
      </p:sp>
      <p:sp>
        <p:nvSpPr>
          <p:cNvPr id="69" name="Google Shape;69;p14"/>
          <p:cNvSpPr txBox="1"/>
          <p:nvPr/>
        </p:nvSpPr>
        <p:spPr>
          <a:xfrm>
            <a:off x="3562725" y="4740625"/>
            <a:ext cx="6303000" cy="28500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700">
                <a:solidFill>
                  <a:schemeClr val="dk1"/>
                </a:solidFill>
                <a:latin typeface="Coming Soon"/>
                <a:ea typeface="Coming Soon"/>
                <a:cs typeface="Coming Soon"/>
                <a:sym typeface="Coming Soon"/>
              </a:rPr>
              <a:t>Students </a:t>
            </a:r>
            <a:endParaRPr sz="17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rPr lang="en" sz="1500">
                <a:solidFill>
                  <a:schemeClr val="dk1"/>
                </a:solidFill>
                <a:latin typeface="Coming Soon"/>
                <a:ea typeface="Coming Soon"/>
                <a:cs typeface="Coming Soon"/>
                <a:sym typeface="Coming Soon"/>
              </a:rPr>
              <a:t>Burks School students joined staff and families to develop ideas about how they can succeed in school in math and reading. Students thought of the following ideas to make connections between learning at home and school. Students wanted: </a:t>
            </a:r>
            <a:endParaRPr sz="1500">
              <a:solidFill>
                <a:schemeClr val="dk1"/>
              </a:solidFill>
              <a:latin typeface="Coming Soon"/>
              <a:ea typeface="Coming Soon"/>
              <a:cs typeface="Coming Soon"/>
              <a:sym typeface="Coming Soon"/>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To try to be better organized</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Use different strategies to solve problems</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Have family members help to study and complete homework</a:t>
            </a:r>
            <a:endParaRPr sz="1500">
              <a:solidFill>
                <a:schemeClr val="dk1"/>
              </a:solidFill>
              <a:latin typeface="Coming Soon"/>
              <a:ea typeface="Coming Soon"/>
              <a:cs typeface="Coming Soon"/>
              <a:sym typeface="Coming Soon"/>
            </a:endParaRPr>
          </a:p>
          <a:p>
            <a:pPr indent="-323850" lvl="0" marL="457200" rtl="0" algn="l">
              <a:spcBef>
                <a:spcPts val="0"/>
              </a:spcBef>
              <a:spcAft>
                <a:spcPts val="0"/>
              </a:spcAft>
              <a:buClr>
                <a:schemeClr val="dk1"/>
              </a:buClr>
              <a:buSzPts val="1500"/>
              <a:buFont typeface="Coming Soon"/>
              <a:buChar char="●"/>
            </a:pPr>
            <a:r>
              <a:rPr lang="en" sz="1500">
                <a:solidFill>
                  <a:schemeClr val="dk1"/>
                </a:solidFill>
                <a:latin typeface="Coming Soon"/>
                <a:ea typeface="Coming Soon"/>
                <a:cs typeface="Coming Soon"/>
                <a:sym typeface="Coming Soon"/>
              </a:rPr>
              <a:t>Parents help me create a plan of action to improve</a:t>
            </a:r>
            <a:endParaRPr sz="1500">
              <a:solidFill>
                <a:schemeClr val="dk1"/>
              </a:solidFill>
              <a:latin typeface="Coming Soon"/>
              <a:ea typeface="Coming Soon"/>
              <a:cs typeface="Coming Soon"/>
              <a:sym typeface="Coming Soon"/>
            </a:endParaRPr>
          </a:p>
          <a:p>
            <a:pPr indent="-311150" lvl="0" marL="457200" rtl="0" algn="l">
              <a:spcBef>
                <a:spcPts val="0"/>
              </a:spcBef>
              <a:spcAft>
                <a:spcPts val="0"/>
              </a:spcAft>
              <a:buClr>
                <a:schemeClr val="dk1"/>
              </a:buClr>
              <a:buSzPts val="1300"/>
              <a:buFont typeface="Coming Soon"/>
              <a:buChar char="●"/>
            </a:pPr>
            <a:r>
              <a:rPr lang="en" sz="1500">
                <a:solidFill>
                  <a:schemeClr val="dk1"/>
                </a:solidFill>
                <a:latin typeface="Coming Soon"/>
                <a:ea typeface="Coming Soon"/>
                <a:cs typeface="Coming Soon"/>
                <a:sym typeface="Coming Soon"/>
              </a:rPr>
              <a:t>Remind me to read every night for 20 minutes</a:t>
            </a:r>
            <a:endParaRPr sz="1500">
              <a:latin typeface="Coming Soon"/>
              <a:ea typeface="Coming Soon"/>
              <a:cs typeface="Coming Soon"/>
              <a:sym typeface="Coming Soon"/>
            </a:endParaRPr>
          </a:p>
        </p:txBody>
      </p:sp>
      <p:sp>
        <p:nvSpPr>
          <p:cNvPr id="70" name="Google Shape;70;p14"/>
          <p:cNvSpPr txBox="1"/>
          <p:nvPr/>
        </p:nvSpPr>
        <p:spPr>
          <a:xfrm>
            <a:off x="3562775" y="225275"/>
            <a:ext cx="6303000" cy="4482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600">
                <a:solidFill>
                  <a:schemeClr val="dk1"/>
                </a:solidFill>
                <a:latin typeface="Coming Soon"/>
                <a:ea typeface="Coming Soon"/>
                <a:cs typeface="Coming Soon"/>
                <a:sym typeface="Coming Soon"/>
              </a:rPr>
              <a:t>Teachers, Families, Students – Together for Success</a:t>
            </a:r>
            <a:endParaRPr>
              <a:latin typeface="Coming Soon"/>
              <a:ea typeface="Coming Soon"/>
              <a:cs typeface="Coming Soon"/>
              <a:sym typeface="Coming Soo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