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Alegreya" pitchFamily="2" charset="0"/>
      <p:regular r:id="rId8"/>
      <p:bold r:id="rId9"/>
      <p:italic r:id="rId10"/>
      <p:boldItalic r:id="rId11"/>
    </p:embeddedFont>
    <p:embeddedFont>
      <p:font typeface="Amatic SC" pitchFamily="2" charset="-79"/>
      <p:regular r:id="rId12"/>
      <p:bold r:id="rId13"/>
    </p:embeddedFont>
    <p:embeddedFont>
      <p:font typeface="Bree Serif" panose="02000503040000020004" pitchFamily="2" charset="77"/>
      <p:regular r:id="rId14"/>
    </p:embeddedFont>
    <p:embeddedFont>
      <p:font typeface="Georgia" panose="02040502050405020303" pitchFamily="18" charset="0"/>
      <p:regular r:id="rId15"/>
      <p:bold r:id="rId16"/>
      <p:italic r:id="rId17"/>
      <p:boldItalic r:id="rId18"/>
    </p:embeddedFont>
    <p:embeddedFont>
      <p:font typeface="KG Miss Kindergarten" panose="02000000000000000000" pitchFamily="2" charset="77"/>
      <p:regular r:id="rId19"/>
    </p:embeddedFont>
    <p:embeddedFont>
      <p:font typeface="KG Payphone" panose="02000000000000000000" pitchFamily="2" charset="77"/>
      <p:regular r:id="rId20"/>
    </p:embeddedFont>
    <p:embeddedFont>
      <p:font typeface="KG Shake it Off" panose="02000000000000000000" pitchFamily="2" charset="77"/>
      <p:regular r:id="rId21"/>
    </p:embeddedFont>
    <p:embeddedFont>
      <p:font typeface="KG What the Teacher Wants" panose="02000000000000000000" pitchFamily="2" charset="77"/>
      <p:regular r:id="rId22"/>
    </p:embeddedFont>
    <p:embeddedFont>
      <p:font typeface="Merriweather" pitchFamily="2" charset="77"/>
      <p:regular r:id="rId23"/>
      <p:bold r:id="rId24"/>
      <p:italic r:id="rId25"/>
      <p:boldItalic r:id="rId26"/>
    </p:embeddedFont>
    <p:embeddedFont>
      <p:font typeface="Oswald" panose="02000506000000020004"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79"/>
    <p:restoredTop sz="94643"/>
  </p:normalViewPr>
  <p:slideViewPr>
    <p:cSldViewPr snapToGrid="0">
      <p:cViewPr varScale="1">
        <p:scale>
          <a:sx n="81" d="100"/>
          <a:sy n="81" d="100"/>
        </p:scale>
        <p:origin x="1752"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325b4798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325b47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e325b4798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e325b47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e325b4798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e325b47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e325b4798_0_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e325b479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306" b="1999"/>
          <a:stretch/>
        </p:blipFill>
        <p:spPr>
          <a:xfrm>
            <a:off x="-12" y="19425"/>
            <a:ext cx="7946823" cy="10171927"/>
          </a:xfrm>
          <a:prstGeom prst="rect">
            <a:avLst/>
          </a:prstGeom>
          <a:noFill/>
          <a:ln>
            <a:noFill/>
          </a:ln>
        </p:spPr>
      </p:pic>
      <p:sp>
        <p:nvSpPr>
          <p:cNvPr id="55" name="Google Shape;55;p13"/>
          <p:cNvSpPr txBox="1"/>
          <p:nvPr/>
        </p:nvSpPr>
        <p:spPr>
          <a:xfrm>
            <a:off x="3942556" y="770750"/>
            <a:ext cx="3193425" cy="1927323"/>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tx1"/>
                </a:solidFill>
                <a:latin typeface="Bree Serif"/>
                <a:ea typeface="Bree Serif"/>
                <a:cs typeface="Bree Serif"/>
                <a:sym typeface="Bree Serif"/>
              </a:rPr>
              <a:t>Baxter Primary School </a:t>
            </a:r>
            <a:endParaRPr sz="2000" dirty="0">
              <a:solidFill>
                <a:schemeClr val="tx1"/>
              </a:solidFill>
              <a:latin typeface="Bree Serif"/>
              <a:ea typeface="Bree Serif"/>
              <a:cs typeface="Bree Serif"/>
              <a:sym typeface="Bree Serif"/>
            </a:endParaRPr>
          </a:p>
          <a:p>
            <a:pPr marL="0" lvl="0" indent="0" algn="ctr" rtl="0">
              <a:spcBef>
                <a:spcPts val="0"/>
              </a:spcBef>
              <a:spcAft>
                <a:spcPts val="0"/>
              </a:spcAft>
              <a:buNone/>
            </a:pPr>
            <a:endParaRPr sz="1200" dirty="0">
              <a:solidFill>
                <a:schemeClr val="tx1"/>
              </a:solidFill>
              <a:latin typeface="Bree Serif"/>
              <a:ea typeface="Bree Serif"/>
              <a:cs typeface="Bree Serif"/>
              <a:sym typeface="Bree Serif"/>
            </a:endParaRPr>
          </a:p>
          <a:p>
            <a:pPr marL="0" lvl="0" indent="0" algn="ctr" rtl="0">
              <a:spcBef>
                <a:spcPts val="0"/>
              </a:spcBef>
              <a:spcAft>
                <a:spcPts val="0"/>
              </a:spcAft>
              <a:buNone/>
            </a:pPr>
            <a:r>
              <a:rPr lang="en" sz="1600">
                <a:solidFill>
                  <a:schemeClr val="tx1"/>
                </a:solidFill>
                <a:latin typeface="Bree Serif"/>
                <a:ea typeface="Bree Serif"/>
                <a:cs typeface="Bree Serif"/>
                <a:sym typeface="Bree Serif"/>
              </a:rPr>
              <a:t>2023-2024</a:t>
            </a:r>
            <a:endParaRPr sz="1600" dirty="0">
              <a:solidFill>
                <a:schemeClr val="tx1"/>
              </a:solidFill>
              <a:latin typeface="Bree Serif"/>
              <a:ea typeface="Bree Serif"/>
              <a:cs typeface="Bree Serif"/>
              <a:sym typeface="Bree Serif"/>
            </a:endParaRPr>
          </a:p>
          <a:p>
            <a:pPr lvl="0" algn="ctr"/>
            <a:r>
              <a:rPr lang="es-ES" sz="1600" dirty="0">
                <a:solidFill>
                  <a:schemeClr val="tx1"/>
                </a:solidFill>
                <a:latin typeface="Bree Serif"/>
                <a:ea typeface="Bree Serif"/>
                <a:cs typeface="Bree Serif"/>
                <a:sym typeface="Bree Serif"/>
              </a:rPr>
              <a:t>Política de participación de padres y familias para el éxito estudiantil compartido</a:t>
            </a:r>
            <a:endParaRPr dirty="0">
              <a:solidFill>
                <a:schemeClr val="tx1"/>
              </a:solidFill>
              <a:latin typeface="Bree Serif"/>
              <a:ea typeface="Bree Serif"/>
              <a:cs typeface="Bree Serif"/>
              <a:sym typeface="Bree Serif"/>
            </a:endParaRPr>
          </a:p>
          <a:p>
            <a:pPr marL="0" lvl="0" indent="0" algn="ctr" rtl="0">
              <a:spcBef>
                <a:spcPts val="0"/>
              </a:spcBef>
              <a:spcAft>
                <a:spcPts val="0"/>
              </a:spcAft>
              <a:buNone/>
            </a:pPr>
            <a:r>
              <a:rPr lang="en" dirty="0">
                <a:solidFill>
                  <a:schemeClr val="tx1"/>
                </a:solidFill>
                <a:latin typeface="Bree Serif"/>
                <a:ea typeface="Bree Serif"/>
                <a:cs typeface="Bree Serif"/>
                <a:sym typeface="Bree Serif"/>
              </a:rPr>
              <a:t>Plan Revised: April 20, 2020</a:t>
            </a:r>
            <a:endParaRPr dirty="0">
              <a:solidFill>
                <a:schemeClr val="tx1"/>
              </a:solidFill>
              <a:latin typeface="Bree Serif"/>
              <a:ea typeface="Bree Serif"/>
              <a:cs typeface="Bree Serif"/>
              <a:sym typeface="Bree Serif"/>
            </a:endParaRPr>
          </a:p>
        </p:txBody>
      </p:sp>
      <p:sp>
        <p:nvSpPr>
          <p:cNvPr id="56" name="Google Shape;56;p13"/>
          <p:cNvSpPr txBox="1"/>
          <p:nvPr/>
        </p:nvSpPr>
        <p:spPr>
          <a:xfrm>
            <a:off x="748316" y="3076025"/>
            <a:ext cx="2872500" cy="5568600"/>
          </a:xfrm>
          <a:prstGeom prst="rect">
            <a:avLst/>
          </a:prstGeom>
          <a:noFill/>
          <a:ln>
            <a:noFill/>
          </a:ln>
        </p:spPr>
        <p:txBody>
          <a:bodyPr spcFirstLastPara="1" wrap="square" lIns="91425" tIns="91425" rIns="91425" bIns="91425" anchor="t" anchorCtr="0">
            <a:noAutofit/>
          </a:bodyPr>
          <a:lstStyle/>
          <a:p>
            <a:pPr lvl="0"/>
            <a:r>
              <a:rPr lang="en-US" sz="1200" b="1" dirty="0">
                <a:latin typeface="Alegreya"/>
                <a:ea typeface="Alegreya"/>
                <a:cs typeface="Alegreya"/>
                <a:sym typeface="Alegreya"/>
              </a:rPr>
              <a:t>¿</a:t>
            </a:r>
            <a:r>
              <a:rPr lang="en-US" sz="1200" b="1" dirty="0" err="1">
                <a:latin typeface="Alegreya"/>
                <a:ea typeface="Alegreya"/>
                <a:cs typeface="Alegreya"/>
                <a:sym typeface="Alegreya"/>
              </a:rPr>
              <a:t>Qué</a:t>
            </a:r>
            <a:r>
              <a:rPr lang="en-US" sz="1200" b="1" dirty="0">
                <a:latin typeface="Alegreya"/>
                <a:ea typeface="Alegreya"/>
                <a:cs typeface="Alegreya"/>
                <a:sym typeface="Alegreya"/>
              </a:rPr>
              <a:t> </a:t>
            </a:r>
            <a:r>
              <a:rPr lang="en-US" sz="1200" b="1" dirty="0" err="1">
                <a:latin typeface="Alegreya"/>
                <a:ea typeface="Alegreya"/>
                <a:cs typeface="Alegreya"/>
                <a:sym typeface="Alegreya"/>
              </a:rPr>
              <a:t>es</a:t>
            </a:r>
            <a:r>
              <a:rPr lang="en-US" sz="1200" b="1" dirty="0">
                <a:latin typeface="Alegreya"/>
                <a:ea typeface="Alegreya"/>
                <a:cs typeface="Alegreya"/>
                <a:sym typeface="Alegreya"/>
              </a:rPr>
              <a:t>?</a:t>
            </a:r>
          </a:p>
          <a:p>
            <a:pPr lvl="0"/>
            <a:r>
              <a:rPr lang="es-ES" sz="950" dirty="0">
                <a:latin typeface="Alegreya"/>
                <a:ea typeface="Alegreya"/>
                <a:cs typeface="Alegreya"/>
                <a:sym typeface="Alegreya"/>
              </a:rPr>
              <a:t>Este es un plan que describe cómo la Escuela Primaria Baxter (BPS) brindará oportunidades para mejorar la participación familiar para apoyar el aprendizaje de los estudiantes. BPS valora las contribuciones y la participación de las familias para establecer una asociación equitativa para el objetivo común de mejorar el rendimiento estudiantil. Este plan describe las diferentes formas en que la Escuela Primaria Baxter apoyará la participación familiar y cómo las familias pueden ayudar a planificar y participar en actividades y eventos para promover el aprendizaje de los estudiantes en la escuela y en el hogar</a:t>
            </a:r>
            <a:r>
              <a:rPr lang="es-ES" sz="1000" dirty="0">
                <a:latin typeface="Alegreya"/>
                <a:ea typeface="Alegreya"/>
                <a:cs typeface="Alegreya"/>
                <a:sym typeface="Alegreya"/>
              </a:rPr>
              <a:t>.</a:t>
            </a:r>
            <a:r>
              <a:rPr lang="en" sz="1000" dirty="0">
                <a:latin typeface="Alegreya"/>
                <a:ea typeface="Alegreya"/>
                <a:cs typeface="Alegreya"/>
                <a:sym typeface="Alegreya"/>
              </a:rPr>
              <a:t> </a:t>
            </a:r>
            <a:endParaRPr sz="10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lvl="0"/>
            <a:r>
              <a:rPr lang="en-US" sz="1200" b="1" dirty="0">
                <a:latin typeface="Alegreya"/>
                <a:ea typeface="Alegreya"/>
                <a:cs typeface="Alegreya"/>
                <a:sym typeface="Alegreya"/>
              </a:rPr>
              <a:t>¿</a:t>
            </a:r>
            <a:r>
              <a:rPr lang="en-US" sz="1200" b="1" dirty="0" err="1">
                <a:latin typeface="Alegreya"/>
                <a:ea typeface="Alegreya"/>
                <a:cs typeface="Alegreya"/>
                <a:sym typeface="Alegreya"/>
              </a:rPr>
              <a:t>Cómo</a:t>
            </a:r>
            <a:r>
              <a:rPr lang="en-US" sz="1200" b="1" dirty="0">
                <a:latin typeface="Alegreya"/>
                <a:ea typeface="Alegreya"/>
                <a:cs typeface="Alegreya"/>
                <a:sym typeface="Alegreya"/>
              </a:rPr>
              <a:t> se </a:t>
            </a:r>
            <a:r>
              <a:rPr lang="en-US" sz="1200" b="1" dirty="0" err="1">
                <a:latin typeface="Alegreya"/>
                <a:ea typeface="Alegreya"/>
                <a:cs typeface="Alegreya"/>
                <a:sym typeface="Alegreya"/>
              </a:rPr>
              <a:t>revisa</a:t>
            </a:r>
            <a:r>
              <a:rPr lang="en-US" sz="1200" b="1" dirty="0">
                <a:latin typeface="Alegreya"/>
                <a:ea typeface="Alegreya"/>
                <a:cs typeface="Alegreya"/>
                <a:sym typeface="Alegreya"/>
              </a:rPr>
              <a:t>?</a:t>
            </a:r>
          </a:p>
          <a:p>
            <a:pPr lvl="0"/>
            <a:r>
              <a:rPr lang="es-ES" sz="950" dirty="0">
                <a:latin typeface="Alegreya"/>
                <a:ea typeface="Alegreya"/>
                <a:cs typeface="Alegreya"/>
                <a:sym typeface="Alegreya"/>
              </a:rPr>
              <a:t>La escuela primaria Baxter invita a los padres, maestros y miembros de la comunidad a reuniones de participación familiar durante todo el año para revisar y revisar esta política de participación de padres y familias, nuestro pacto entre la escuela y los padres y el presupuesto de participación familiar. Tenemos 3 reuniones al año. Además, las aportaciones y comentarios de la familia con respecto a este plan son bienvenidos durante el año escolar a través de la encuesta para familias, así como la Guía escolar, que se distribuye en línea y mediante copias impresas. El plan se publica en el sitio web de nuestra escuela para que las familias lo revisen durante el año y se utilizará para revisar el plan para el próximo año escolar</a:t>
            </a:r>
            <a:r>
              <a:rPr lang="es-ES" sz="1000" dirty="0">
                <a:latin typeface="Alegreya"/>
                <a:ea typeface="Alegreya"/>
                <a:cs typeface="Alegreya"/>
                <a:sym typeface="Alegreya"/>
              </a:rPr>
              <a:t>.</a:t>
            </a:r>
            <a:r>
              <a:rPr lang="en" sz="1000" dirty="0">
                <a:latin typeface="Alegreya"/>
                <a:ea typeface="Alegreya"/>
                <a:cs typeface="Alegreya"/>
                <a:sym typeface="Alegreya"/>
              </a:rPr>
              <a:t>  </a:t>
            </a:r>
            <a:endParaRPr sz="10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lvl="0"/>
            <a:r>
              <a:rPr lang="en-US" sz="1200" b="1" dirty="0">
                <a:latin typeface="Alegreya"/>
                <a:ea typeface="Alegreya"/>
                <a:cs typeface="Alegreya"/>
                <a:sym typeface="Alegreya"/>
              </a:rPr>
              <a:t>¿Para </a:t>
            </a:r>
            <a:r>
              <a:rPr lang="en-US" sz="1200" b="1" dirty="0" err="1">
                <a:latin typeface="Alegreya"/>
                <a:ea typeface="Alegreya"/>
                <a:cs typeface="Alegreya"/>
                <a:sym typeface="Alegreya"/>
              </a:rPr>
              <a:t>qué</a:t>
            </a:r>
            <a:r>
              <a:rPr lang="en-US" sz="1200" b="1" dirty="0">
                <a:latin typeface="Alegreya"/>
                <a:ea typeface="Alegreya"/>
                <a:cs typeface="Alegreya"/>
                <a:sym typeface="Alegreya"/>
              </a:rPr>
              <a:t> </a:t>
            </a:r>
            <a:r>
              <a:rPr lang="en-US" sz="1200" b="1" dirty="0" err="1">
                <a:latin typeface="Alegreya"/>
                <a:ea typeface="Alegreya"/>
                <a:cs typeface="Alegreya"/>
                <a:sym typeface="Alegreya"/>
              </a:rPr>
              <a:t>sirve</a:t>
            </a:r>
            <a:r>
              <a:rPr lang="en-US" sz="1200" b="1" dirty="0">
                <a:latin typeface="Alegreya"/>
                <a:ea typeface="Alegreya"/>
                <a:cs typeface="Alegreya"/>
                <a:sym typeface="Alegreya"/>
              </a:rPr>
              <a:t>?</a:t>
            </a:r>
          </a:p>
          <a:p>
            <a:pPr lvl="0"/>
            <a:r>
              <a:rPr lang="es-ES" sz="950" dirty="0">
                <a:latin typeface="Alegreya"/>
                <a:ea typeface="Alegreya"/>
                <a:cs typeface="Alegreya"/>
                <a:sym typeface="Alegreya"/>
              </a:rPr>
              <a:t>Se anima e invita a todos los estudiantes que participan en el programa Título I, Parte A, y a sus familias a participar plenamente en las oportunidades descritas en este plan. La escuela primaria Baxter brindará una oportunidad completa para la participación de los padres y miembros de la familia con inglés limitado, con discapacidades y de niños migratorios</a:t>
            </a:r>
            <a:r>
              <a:rPr lang="en" sz="1000" dirty="0">
                <a:latin typeface="Alegreya"/>
                <a:ea typeface="Alegreya"/>
                <a:cs typeface="Alegreya"/>
                <a:sym typeface="Alegreya"/>
              </a:rPr>
              <a:t>.</a:t>
            </a:r>
            <a:endParaRPr sz="1000" dirty="0">
              <a:latin typeface="Alegreya"/>
              <a:ea typeface="Alegreya"/>
              <a:cs typeface="Alegreya"/>
              <a:sym typeface="Alegreya"/>
            </a:endParaRPr>
          </a:p>
          <a:p>
            <a:pPr marL="0" lvl="0" indent="0" algn="l" rtl="0">
              <a:spcBef>
                <a:spcPts val="0"/>
              </a:spcBef>
              <a:spcAft>
                <a:spcPts val="0"/>
              </a:spcAft>
              <a:buNone/>
            </a:pPr>
            <a:endParaRPr sz="1100" dirty="0">
              <a:latin typeface="Alegreya"/>
              <a:ea typeface="Alegreya"/>
              <a:cs typeface="Alegreya"/>
              <a:sym typeface="Alegreya"/>
            </a:endParaRPr>
          </a:p>
          <a:p>
            <a:pPr marL="0" lvl="0" indent="0" algn="l" rtl="0">
              <a:spcBef>
                <a:spcPts val="0"/>
              </a:spcBef>
              <a:spcAft>
                <a:spcPts val="0"/>
              </a:spcAft>
              <a:buNone/>
            </a:pPr>
            <a:endParaRPr sz="1000" dirty="0">
              <a:latin typeface="Alegreya"/>
              <a:ea typeface="Alegreya"/>
              <a:cs typeface="Alegreya"/>
              <a:sym typeface="Alegreya"/>
            </a:endParaRPr>
          </a:p>
        </p:txBody>
      </p:sp>
      <p:sp>
        <p:nvSpPr>
          <p:cNvPr id="58" name="Google Shape;58;p13"/>
          <p:cNvSpPr txBox="1"/>
          <p:nvPr/>
        </p:nvSpPr>
        <p:spPr>
          <a:xfrm>
            <a:off x="4203150" y="8187350"/>
            <a:ext cx="2476500" cy="1009800"/>
          </a:xfrm>
          <a:prstGeom prst="rect">
            <a:avLst/>
          </a:prstGeom>
          <a:noFill/>
          <a:ln>
            <a:noFill/>
          </a:ln>
        </p:spPr>
        <p:txBody>
          <a:bodyPr spcFirstLastPara="1" wrap="square" lIns="91425" tIns="91425" rIns="91425" bIns="91425" anchor="t" anchorCtr="0">
            <a:noAutofit/>
          </a:bodyPr>
          <a:lstStyle/>
          <a:p>
            <a:pPr lvl="0" algn="ctr"/>
            <a:r>
              <a:rPr lang="en-US" sz="1000" dirty="0">
                <a:latin typeface="Bree Serif"/>
                <a:ea typeface="Bree Serif"/>
                <a:cs typeface="Bree Serif"/>
                <a:sym typeface="Bree Serif"/>
              </a:rPr>
              <a:t>B</a:t>
            </a:r>
            <a:r>
              <a:rPr lang="en" sz="1000" dirty="0">
                <a:latin typeface="Bree Serif"/>
                <a:ea typeface="Bree Serif"/>
                <a:cs typeface="Bree Serif"/>
                <a:sym typeface="Bree Serif"/>
              </a:rPr>
              <a:t>axter Primary School</a:t>
            </a:r>
          </a:p>
          <a:p>
            <a:pPr lvl="0" algn="ctr"/>
            <a:r>
              <a:rPr lang="en" sz="1000" dirty="0">
                <a:latin typeface="Bree Serif"/>
                <a:ea typeface="Bree Serif"/>
                <a:cs typeface="Bree Serif"/>
                <a:sym typeface="Bree Serif"/>
              </a:rPr>
              <a:t>Ms. Marsha </a:t>
            </a:r>
            <a:r>
              <a:rPr lang="en" sz="1000" dirty="0" err="1">
                <a:latin typeface="Bree Serif"/>
                <a:ea typeface="Bree Serif"/>
                <a:cs typeface="Bree Serif"/>
                <a:sym typeface="Bree Serif"/>
              </a:rPr>
              <a:t>McCaleb</a:t>
            </a:r>
            <a:r>
              <a:rPr lang="en" sz="1000" dirty="0">
                <a:latin typeface="Bree Serif"/>
                <a:ea typeface="Bree Serif"/>
                <a:cs typeface="Bree Serif"/>
                <a:sym typeface="Bree Serif"/>
              </a:rPr>
              <a:t>,  Principal</a:t>
            </a:r>
          </a:p>
          <a:p>
            <a:pPr lvl="0" algn="ctr"/>
            <a:r>
              <a:rPr lang="en" sz="1000" dirty="0">
                <a:latin typeface="Bree Serif"/>
                <a:ea typeface="Bree Serif"/>
                <a:cs typeface="Bree Serif"/>
                <a:sym typeface="Bree Serif"/>
              </a:rPr>
              <a:t>Mrs. Lacy Loggins, </a:t>
            </a:r>
            <a:r>
              <a:rPr lang="en-US" sz="1000" dirty="0">
                <a:latin typeface="Bree Serif"/>
                <a:ea typeface="Bree Serif"/>
                <a:cs typeface="Bree Serif"/>
                <a:sym typeface="Bree Serif"/>
              </a:rPr>
              <a:t>Assistant</a:t>
            </a:r>
            <a:r>
              <a:rPr lang="en" sz="1000" dirty="0">
                <a:latin typeface="Bree Serif"/>
                <a:ea typeface="Bree Serif"/>
                <a:cs typeface="Bree Serif"/>
                <a:sym typeface="Bree Serif"/>
              </a:rPr>
              <a:t> Principal</a:t>
            </a:r>
            <a:endParaRPr sz="1000" dirty="0">
              <a:latin typeface="Bree Serif"/>
              <a:ea typeface="Bree Serif"/>
              <a:cs typeface="Bree Serif"/>
              <a:sym typeface="Bree Serif"/>
            </a:endParaRPr>
          </a:p>
          <a:p>
            <a:pPr marL="0" lvl="0" indent="0" algn="ctr" rtl="0">
              <a:spcBef>
                <a:spcPts val="0"/>
              </a:spcBef>
              <a:spcAft>
                <a:spcPts val="0"/>
              </a:spcAft>
              <a:buNone/>
            </a:pPr>
            <a:r>
              <a:rPr lang="en-US" sz="1000" dirty="0">
                <a:latin typeface="Bree Serif"/>
                <a:ea typeface="Bree Serif"/>
                <a:cs typeface="Bree Serif"/>
                <a:sym typeface="Bree Serif"/>
              </a:rPr>
              <a:t>125 Elmore Town Rd. Baxter, TN 38544</a:t>
            </a:r>
            <a:endParaRPr sz="1000" dirty="0">
              <a:latin typeface="Bree Serif"/>
              <a:ea typeface="Bree Serif"/>
              <a:cs typeface="Bree Serif"/>
              <a:sym typeface="Bree Serif"/>
            </a:endParaRPr>
          </a:p>
          <a:p>
            <a:pPr marL="0" lvl="0" indent="0" algn="ctr" rtl="0">
              <a:spcBef>
                <a:spcPts val="0"/>
              </a:spcBef>
              <a:spcAft>
                <a:spcPts val="0"/>
              </a:spcAft>
              <a:buNone/>
            </a:pPr>
            <a:r>
              <a:rPr lang="en" sz="1000" dirty="0">
                <a:latin typeface="Bree Serif"/>
                <a:ea typeface="Bree Serif"/>
                <a:cs typeface="Bree Serif"/>
                <a:sym typeface="Bree Serif"/>
              </a:rPr>
              <a:t>(931) 858-3110</a:t>
            </a:r>
          </a:p>
          <a:p>
            <a:pPr marL="0" lvl="0" indent="0" algn="ctr" rtl="0">
              <a:spcBef>
                <a:spcPts val="0"/>
              </a:spcBef>
              <a:spcAft>
                <a:spcPts val="0"/>
              </a:spcAft>
              <a:buNone/>
            </a:pPr>
            <a:r>
              <a:rPr lang="en" sz="1000" u="sng" dirty="0">
                <a:solidFill>
                  <a:schemeClr val="hlink"/>
                </a:solidFill>
              </a:rPr>
              <a:t>https://</a:t>
            </a:r>
            <a:r>
              <a:rPr lang="en" sz="1000" u="sng" dirty="0" err="1">
                <a:solidFill>
                  <a:schemeClr val="hlink"/>
                </a:solidFill>
              </a:rPr>
              <a:t>bpshoneybees.com</a:t>
            </a:r>
            <a:endParaRPr sz="1000" dirty="0">
              <a:latin typeface="Bree Serif"/>
              <a:ea typeface="Bree Serif"/>
              <a:cs typeface="Bree Serif"/>
              <a:sym typeface="Bree Serif"/>
            </a:endParaRPr>
          </a:p>
        </p:txBody>
      </p:sp>
      <p:sp>
        <p:nvSpPr>
          <p:cNvPr id="59" name="Google Shape;59;p13"/>
          <p:cNvSpPr txBox="1"/>
          <p:nvPr/>
        </p:nvSpPr>
        <p:spPr>
          <a:xfrm>
            <a:off x="933450" y="2785700"/>
            <a:ext cx="5905500" cy="46680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ES" sz="1800" b="1" dirty="0">
                <a:solidFill>
                  <a:schemeClr val="dk1"/>
                </a:solidFill>
                <a:latin typeface="Alegreya"/>
                <a:ea typeface="Alegreya"/>
                <a:cs typeface="Alegreya"/>
                <a:sym typeface="Alegreya"/>
              </a:rPr>
              <a:t>Plan escolar para el rendimiento estudiantil compartido</a:t>
            </a:r>
            <a:endParaRPr sz="1800" dirty="0"/>
          </a:p>
        </p:txBody>
      </p:sp>
      <p:sp>
        <p:nvSpPr>
          <p:cNvPr id="60" name="Google Shape;60;p13"/>
          <p:cNvSpPr txBox="1"/>
          <p:nvPr/>
        </p:nvSpPr>
        <p:spPr>
          <a:xfrm>
            <a:off x="3886200" y="3100100"/>
            <a:ext cx="3110400" cy="6402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1200" b="1" dirty="0" err="1">
                <a:solidFill>
                  <a:schemeClr val="dk1"/>
                </a:solidFill>
                <a:latin typeface="Alegreya"/>
                <a:ea typeface="Alegreya"/>
                <a:cs typeface="Alegreya"/>
                <a:sym typeface="Alegreya"/>
              </a:rPr>
              <a:t>Donde</a:t>
            </a:r>
            <a:r>
              <a:rPr lang="en-US" sz="1200" b="1" dirty="0">
                <a:solidFill>
                  <a:schemeClr val="dk1"/>
                </a:solidFill>
                <a:latin typeface="Alegreya"/>
                <a:ea typeface="Alegreya"/>
                <a:cs typeface="Alegreya"/>
                <a:sym typeface="Alegreya"/>
              </a:rPr>
              <a:t> </a:t>
            </a:r>
            <a:r>
              <a:rPr lang="en-US" sz="1200" b="1" dirty="0" err="1">
                <a:solidFill>
                  <a:schemeClr val="dk1"/>
                </a:solidFill>
                <a:latin typeface="Alegreya"/>
                <a:ea typeface="Alegreya"/>
                <a:cs typeface="Alegreya"/>
                <a:sym typeface="Alegreya"/>
              </a:rPr>
              <a:t>esta</a:t>
            </a:r>
            <a:r>
              <a:rPr lang="en-US" sz="1200" b="1" dirty="0">
                <a:solidFill>
                  <a:schemeClr val="dk1"/>
                </a:solidFill>
                <a:latin typeface="Alegreya"/>
                <a:ea typeface="Alegreya"/>
                <a:cs typeface="Alegreya"/>
                <a:sym typeface="Alegreya"/>
              </a:rPr>
              <a:t> </a:t>
            </a:r>
            <a:r>
              <a:rPr lang="en-US" sz="1200" b="1" dirty="0" err="1">
                <a:solidFill>
                  <a:schemeClr val="dk1"/>
                </a:solidFill>
                <a:latin typeface="Alegreya"/>
                <a:ea typeface="Alegreya"/>
                <a:cs typeface="Alegreya"/>
                <a:sym typeface="Alegreya"/>
              </a:rPr>
              <a:t>disponible</a:t>
            </a:r>
            <a:r>
              <a:rPr lang="en" sz="1200" b="1" dirty="0">
                <a:solidFill>
                  <a:schemeClr val="dk1"/>
                </a:solidFill>
                <a:latin typeface="Alegreya"/>
                <a:ea typeface="Alegreya"/>
                <a:cs typeface="Alegreya"/>
                <a:sym typeface="Alegreya"/>
              </a:rPr>
              <a:t>?</a:t>
            </a:r>
            <a:endParaRPr sz="1200" b="1" dirty="0">
              <a:solidFill>
                <a:schemeClr val="dk1"/>
              </a:solidFill>
              <a:latin typeface="Alegreya"/>
              <a:ea typeface="Alegreya"/>
              <a:cs typeface="Alegreya"/>
              <a:sym typeface="Alegreya"/>
            </a:endParaRPr>
          </a:p>
          <a:p>
            <a:pPr lvl="0">
              <a:buClr>
                <a:schemeClr val="dk1"/>
              </a:buClr>
              <a:buSzPts val="1100"/>
            </a:pPr>
            <a:r>
              <a:rPr lang="es-ES" sz="950" dirty="0">
                <a:solidFill>
                  <a:schemeClr val="dk1"/>
                </a:solidFill>
                <a:latin typeface="Alegreya"/>
                <a:ea typeface="Alegreya"/>
                <a:cs typeface="Alegreya"/>
                <a:sym typeface="Alegreya"/>
              </a:rPr>
              <a:t>Al comienzo del año, el plan se incluye en el manual del estudiante y se entrega a todos los estudiantes. El plan también se publica en el sitio web de la escuela y en las redes sociales. Las familias también pueden obtener una copia del plan en el centro de recursos para padres o preguntando en la recepción</a:t>
            </a:r>
            <a:r>
              <a:rPr lang="en" sz="1000" dirty="0">
                <a:solidFill>
                  <a:schemeClr val="dk1"/>
                </a:solidFill>
                <a:latin typeface="Alegreya"/>
                <a:ea typeface="Alegreya"/>
                <a:cs typeface="Alegreya"/>
                <a:sym typeface="Alegreya"/>
              </a:rPr>
              <a:t>.</a:t>
            </a:r>
            <a:endParaRPr sz="1000" dirty="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sz="1100" dirty="0">
              <a:solidFill>
                <a:schemeClr val="dk1"/>
              </a:solidFill>
              <a:latin typeface="Alegreya"/>
              <a:ea typeface="Alegreya"/>
              <a:cs typeface="Alegreya"/>
              <a:sym typeface="Alegreya"/>
            </a:endParaRPr>
          </a:p>
          <a:p>
            <a:pPr lvl="0">
              <a:buClr>
                <a:schemeClr val="dk1"/>
              </a:buClr>
              <a:buSzPts val="1100"/>
            </a:pPr>
            <a:r>
              <a:rPr lang="es-ES" sz="1200" b="1" dirty="0">
                <a:solidFill>
                  <a:schemeClr val="dk1"/>
                </a:solidFill>
                <a:latin typeface="Alegreya"/>
                <a:ea typeface="Alegreya"/>
                <a:cs typeface="Alegreya"/>
                <a:sym typeface="Alegreya"/>
              </a:rPr>
              <a:t>¿Qué es el Título 1?</a:t>
            </a:r>
            <a:r>
              <a:rPr lang="en" sz="1200" b="1" dirty="0">
                <a:solidFill>
                  <a:schemeClr val="dk1"/>
                </a:solidFill>
                <a:latin typeface="Alegreya"/>
                <a:ea typeface="Alegreya"/>
                <a:cs typeface="Alegreya"/>
                <a:sym typeface="Alegreya"/>
              </a:rPr>
              <a:t>?</a:t>
            </a:r>
            <a:endParaRPr sz="1200" b="1" dirty="0">
              <a:solidFill>
                <a:schemeClr val="dk1"/>
              </a:solidFill>
              <a:latin typeface="Alegreya"/>
              <a:ea typeface="Alegreya"/>
              <a:cs typeface="Alegreya"/>
              <a:sym typeface="Alegreya"/>
            </a:endParaRPr>
          </a:p>
          <a:p>
            <a:pPr lvl="0">
              <a:buClr>
                <a:schemeClr val="dk1"/>
              </a:buClr>
              <a:buSzPts val="1100"/>
            </a:pPr>
            <a:r>
              <a:rPr lang="es-ES" sz="950" dirty="0">
                <a:latin typeface="Alegreya"/>
                <a:ea typeface="Alegreya"/>
                <a:cs typeface="Alegreya"/>
                <a:sym typeface="Alegreya"/>
              </a:rPr>
              <a:t>La escuela primaria Baxter está identificada como una escuela de Título I como parte de la ley </a:t>
            </a:r>
            <a:r>
              <a:rPr lang="es-ES" sz="950" dirty="0" err="1">
                <a:latin typeface="Alegreya"/>
                <a:ea typeface="Alegreya"/>
                <a:cs typeface="Alegreya"/>
                <a:sym typeface="Alegreya"/>
              </a:rPr>
              <a:t>Every</a:t>
            </a:r>
            <a:r>
              <a:rPr lang="es-ES" sz="950" dirty="0">
                <a:latin typeface="Alegreya"/>
                <a:ea typeface="Alegreya"/>
                <a:cs typeface="Alegreya"/>
                <a:sym typeface="Alegreya"/>
              </a:rPr>
              <a:t> </a:t>
            </a:r>
            <a:r>
              <a:rPr lang="es-ES" sz="950" dirty="0" err="1">
                <a:latin typeface="Alegreya"/>
                <a:ea typeface="Alegreya"/>
                <a:cs typeface="Alegreya"/>
                <a:sym typeface="Alegreya"/>
              </a:rPr>
              <a:t>Student</a:t>
            </a:r>
            <a:r>
              <a:rPr lang="es-ES" sz="950" dirty="0">
                <a:latin typeface="Alegreya"/>
                <a:ea typeface="Alegreya"/>
                <a:cs typeface="Alegreya"/>
                <a:sym typeface="Alegreya"/>
              </a:rPr>
              <a:t> </a:t>
            </a:r>
            <a:r>
              <a:rPr lang="es-ES" sz="950" dirty="0" err="1">
                <a:latin typeface="Alegreya"/>
                <a:ea typeface="Alegreya"/>
                <a:cs typeface="Alegreya"/>
                <a:sym typeface="Alegreya"/>
              </a:rPr>
              <a:t>Succeeds</a:t>
            </a:r>
            <a:r>
              <a:rPr lang="es-ES" sz="950" dirty="0">
                <a:latin typeface="Alegreya"/>
                <a:ea typeface="Alegreya"/>
                <a:cs typeface="Alegreya"/>
                <a:sym typeface="Alegreya"/>
              </a:rPr>
              <a:t> </a:t>
            </a:r>
            <a:r>
              <a:rPr lang="es-ES" sz="950" dirty="0" err="1">
                <a:latin typeface="Alegreya"/>
                <a:ea typeface="Alegreya"/>
                <a:cs typeface="Alegreya"/>
                <a:sym typeface="Alegreya"/>
              </a:rPr>
              <a:t>Act</a:t>
            </a:r>
            <a:r>
              <a:rPr lang="es-ES" sz="950" dirty="0">
                <a:latin typeface="Alegreya"/>
                <a:ea typeface="Alegreya"/>
                <a:cs typeface="Alegreya"/>
                <a:sym typeface="Alegreya"/>
              </a:rPr>
              <a:t> (ESSA). El Título I está diseñado para apoyar los esfuerzos de reforma escolar estatales y locales vinculados a los exigentes estándares académicos estatales para mejorar la enseñanza y el aprendizaje de los estudiantes. Los programas de Título I deben basarse en medios efectivos para mejorar el rendimiento de los estudiantes e incluir estrategias para apoyar la participación familiar. Todas las escuelas del Título I deben desarrollar conjuntamente con los padres y miembros de la familia una política escrita de participación de los padres y la familia.</a:t>
            </a:r>
            <a:r>
              <a:rPr lang="en" sz="950" dirty="0">
                <a:solidFill>
                  <a:schemeClr val="dk1"/>
                </a:solidFill>
                <a:latin typeface="Alegreya"/>
                <a:ea typeface="Alegreya"/>
                <a:cs typeface="Alegreya"/>
                <a:sym typeface="Alegreya"/>
              </a:rPr>
              <a:t>.</a:t>
            </a:r>
            <a:endParaRPr sz="950" dirty="0"/>
          </a:p>
        </p:txBody>
      </p:sp>
      <p:sp>
        <p:nvSpPr>
          <p:cNvPr id="61" name="Google Shape;61;p13"/>
          <p:cNvSpPr txBox="1"/>
          <p:nvPr/>
        </p:nvSpPr>
        <p:spPr>
          <a:xfrm>
            <a:off x="3965100" y="7337014"/>
            <a:ext cx="2933241" cy="850335"/>
          </a:xfrm>
          <a:prstGeom prst="rect">
            <a:avLst/>
          </a:prstGeom>
          <a:solidFill>
            <a:srgbClr val="8E7CC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Amatic SC"/>
                <a:ea typeface="Amatic SC"/>
                <a:cs typeface="Amatic SC"/>
                <a:sym typeface="Amatic SC"/>
              </a:rPr>
              <a:t>When students, schools, families, and communities come together-we CAN achieve our goals!</a:t>
            </a:r>
            <a:endParaRPr sz="1600" b="1" dirty="0">
              <a:solidFill>
                <a:srgbClr val="FFFFFF"/>
              </a:solidFill>
              <a:latin typeface="Amatic SC"/>
              <a:ea typeface="Amatic SC"/>
              <a:cs typeface="Amatic SC"/>
              <a:sym typeface="Amatic SC"/>
            </a:endParaRPr>
          </a:p>
        </p:txBody>
      </p:sp>
      <p:sp>
        <p:nvSpPr>
          <p:cNvPr id="63" name="Google Shape;63;p13"/>
          <p:cNvSpPr txBox="1"/>
          <p:nvPr/>
        </p:nvSpPr>
        <p:spPr>
          <a:xfrm>
            <a:off x="-6243150" y="770750"/>
            <a:ext cx="6243000" cy="7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A6F122E0-8206-DA45-9696-504CC50639EE}"/>
              </a:ext>
            </a:extLst>
          </p:cNvPr>
          <p:cNvPicPr>
            <a:picLocks noChangeAspect="1"/>
          </p:cNvPicPr>
          <p:nvPr/>
        </p:nvPicPr>
        <p:blipFill rotWithShape="1">
          <a:blip r:embed="rId4"/>
          <a:srcRect t="17674" r="11387" b="19712"/>
          <a:stretch/>
        </p:blipFill>
        <p:spPr>
          <a:xfrm>
            <a:off x="700106" y="972121"/>
            <a:ext cx="3129739" cy="1658596"/>
          </a:xfrm>
          <a:prstGeom prst="rect">
            <a:avLst/>
          </a:prstGeom>
        </p:spPr>
      </p:pic>
      <p:pic>
        <p:nvPicPr>
          <p:cNvPr id="13" name="Picture 12">
            <a:extLst>
              <a:ext uri="{FF2B5EF4-FFF2-40B4-BE49-F238E27FC236}">
                <a16:creationId xmlns:a16="http://schemas.microsoft.com/office/drawing/2014/main" id="{59E053A2-BAEF-214C-AEDC-4B4230C3C010}"/>
              </a:ext>
            </a:extLst>
          </p:cNvPr>
          <p:cNvPicPr>
            <a:picLocks noChangeAspect="1"/>
          </p:cNvPicPr>
          <p:nvPr/>
        </p:nvPicPr>
        <p:blipFill>
          <a:blip r:embed="rId5"/>
          <a:stretch>
            <a:fillRect/>
          </a:stretch>
        </p:blipFill>
        <p:spPr>
          <a:xfrm>
            <a:off x="4813396" y="6372687"/>
            <a:ext cx="1146533" cy="859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70" name="Google Shape;70;p14"/>
          <p:cNvSpPr txBox="1"/>
          <p:nvPr/>
        </p:nvSpPr>
        <p:spPr>
          <a:xfrm>
            <a:off x="762000" y="914400"/>
            <a:ext cx="2933700" cy="23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Alegreya"/>
              <a:ea typeface="Alegreya"/>
              <a:cs typeface="Alegreya"/>
              <a:sym typeface="Alegreya"/>
            </a:endParaRPr>
          </a:p>
          <a:p>
            <a:pPr marL="0" lvl="0" indent="0" algn="l" rtl="0">
              <a:spcBef>
                <a:spcPts val="0"/>
              </a:spcBef>
              <a:spcAft>
                <a:spcPts val="0"/>
              </a:spcAft>
              <a:buNone/>
            </a:pPr>
            <a:endParaRPr b="1">
              <a:latin typeface="Alegreya"/>
              <a:ea typeface="Alegreya"/>
              <a:cs typeface="Alegreya"/>
              <a:sym typeface="Alegreya"/>
            </a:endParaRPr>
          </a:p>
        </p:txBody>
      </p:sp>
      <p:cxnSp>
        <p:nvCxnSpPr>
          <p:cNvPr id="71" name="Google Shape;71;p14"/>
          <p:cNvCxnSpPr/>
          <p:nvPr/>
        </p:nvCxnSpPr>
        <p:spPr>
          <a:xfrm>
            <a:off x="752400" y="3171675"/>
            <a:ext cx="6267600" cy="38100"/>
          </a:xfrm>
          <a:prstGeom prst="straightConnector1">
            <a:avLst/>
          </a:prstGeom>
          <a:noFill/>
          <a:ln w="76200" cap="flat" cmpd="sng">
            <a:solidFill>
              <a:schemeClr val="dk2"/>
            </a:solidFill>
            <a:prstDash val="solid"/>
            <a:round/>
            <a:headEnd type="none" w="med" len="med"/>
            <a:tailEnd type="none" w="med" len="med"/>
          </a:ln>
        </p:spPr>
      </p:cxnSp>
      <p:sp>
        <p:nvSpPr>
          <p:cNvPr id="72" name="Google Shape;72;p14"/>
          <p:cNvSpPr txBox="1"/>
          <p:nvPr/>
        </p:nvSpPr>
        <p:spPr>
          <a:xfrm>
            <a:off x="762000" y="3251375"/>
            <a:ext cx="6248400" cy="2972400"/>
          </a:xfrm>
          <a:prstGeom prst="rect">
            <a:avLst/>
          </a:prstGeom>
          <a:noFill/>
          <a:ln>
            <a:noFill/>
          </a:ln>
        </p:spPr>
        <p:txBody>
          <a:bodyPr spcFirstLastPara="1" wrap="square" lIns="91425" tIns="91425" rIns="91425" bIns="91425" anchor="t" anchorCtr="0">
            <a:noAutofit/>
          </a:bodyPr>
          <a:lstStyle/>
          <a:p>
            <a:pPr lvl="0"/>
            <a:r>
              <a:rPr lang="es-ES" sz="2000" b="1" dirty="0">
                <a:latin typeface="Alegreya"/>
                <a:ea typeface="Alegreya"/>
                <a:cs typeface="Alegreya"/>
                <a:sym typeface="Alegreya"/>
              </a:rPr>
              <a:t>Participación de los padres y la familia</a:t>
            </a:r>
          </a:p>
          <a:p>
            <a:pPr lvl="0"/>
            <a:r>
              <a:rPr lang="es-ES" sz="1200" dirty="0">
                <a:latin typeface="Alegreya"/>
                <a:ea typeface="Alegreya"/>
                <a:cs typeface="Alegreya"/>
                <a:sym typeface="Alegreya"/>
              </a:rPr>
              <a:t>La escuela primaria Baxter cree que la participación familiar significa la participación de los padres y miembros de la familia en una comunicación bidireccional regular y significativa que involucre el aprendizaje académico del estudiante y otras actividades escolares, incluida</a:t>
            </a:r>
            <a:r>
              <a:rPr lang="en" dirty="0">
                <a:latin typeface="Alegreya"/>
                <a:ea typeface="Alegreya"/>
                <a:cs typeface="Alegreya"/>
                <a:sym typeface="Alegreya"/>
              </a:rPr>
              <a:t>:</a:t>
            </a:r>
            <a:endParaRPr dirty="0">
              <a:latin typeface="Alegreya"/>
              <a:ea typeface="Alegreya"/>
              <a:cs typeface="Alegreya"/>
              <a:sym typeface="Alegreya"/>
            </a:endParaRPr>
          </a:p>
          <a:p>
            <a:pPr marL="457200" lvl="0" indent="-317500">
              <a:buSzPts val="1400"/>
              <a:buFont typeface="Alegreya"/>
              <a:buChar char="●"/>
            </a:pPr>
            <a:r>
              <a:rPr lang="es-ES" sz="1300" dirty="0">
                <a:latin typeface="Alegreya"/>
                <a:ea typeface="Alegreya"/>
                <a:cs typeface="Alegreya"/>
                <a:sym typeface="Alegreya"/>
              </a:rPr>
              <a:t>Que los padres desempeñen un papel integral en ayudar al aprendizaje de sus hijos.</a:t>
            </a:r>
          </a:p>
          <a:p>
            <a:pPr marL="457200" lvl="0" indent="-317500">
              <a:buSzPts val="1400"/>
              <a:buFont typeface="Alegreya"/>
              <a:buChar char="●"/>
            </a:pPr>
            <a:r>
              <a:rPr lang="es-ES" sz="1300" dirty="0">
                <a:latin typeface="Alegreya"/>
                <a:ea typeface="Alegreya"/>
                <a:cs typeface="Alegreya"/>
                <a:sym typeface="Alegreya"/>
              </a:rPr>
              <a:t>Que se aliente a los padres a participar activamente en la educación de sus hijos en la escuela.</a:t>
            </a:r>
          </a:p>
          <a:p>
            <a:pPr marL="457200" lvl="0" indent="-317500">
              <a:buSzPts val="1400"/>
              <a:buFont typeface="Alegreya"/>
              <a:buChar char="●"/>
            </a:pPr>
            <a:r>
              <a:rPr lang="es-ES" sz="1300" dirty="0">
                <a:latin typeface="Alegreya"/>
                <a:ea typeface="Alegreya"/>
                <a:cs typeface="Alegreya"/>
                <a:sym typeface="Alegreya"/>
              </a:rPr>
              <a:t>Que los padres sean socios de pleno derecho en la educación de sus hijos y estén incluidos, según corresponda, en la toma de decisiones y en los comités asesores para ayudar en la educación de sus hijos</a:t>
            </a:r>
            <a:r>
              <a:rPr lang="en" sz="1300" dirty="0">
                <a:latin typeface="Alegreya"/>
                <a:ea typeface="Alegreya"/>
                <a:cs typeface="Alegreya"/>
                <a:sym typeface="Alegreya"/>
              </a:rPr>
              <a:t>.</a:t>
            </a:r>
            <a:endParaRPr sz="1300" dirty="0">
              <a:latin typeface="Alegreya"/>
              <a:ea typeface="Alegreya"/>
              <a:cs typeface="Alegreya"/>
              <a:sym typeface="Alegreya"/>
            </a:endParaRPr>
          </a:p>
          <a:p>
            <a:pPr marL="457200" lvl="0" indent="0" algn="l" rtl="0">
              <a:spcBef>
                <a:spcPts val="0"/>
              </a:spcBef>
              <a:spcAft>
                <a:spcPts val="0"/>
              </a:spcAft>
              <a:buNone/>
            </a:pPr>
            <a:endParaRPr sz="1600" dirty="0">
              <a:latin typeface="Alegreya"/>
              <a:ea typeface="Alegreya"/>
              <a:cs typeface="Alegreya"/>
              <a:sym typeface="Alegreya"/>
            </a:endParaRPr>
          </a:p>
        </p:txBody>
      </p:sp>
      <p:cxnSp>
        <p:nvCxnSpPr>
          <p:cNvPr id="73" name="Google Shape;73;p14"/>
          <p:cNvCxnSpPr/>
          <p:nvPr/>
        </p:nvCxnSpPr>
        <p:spPr>
          <a:xfrm>
            <a:off x="752400" y="5573525"/>
            <a:ext cx="6267600" cy="38100"/>
          </a:xfrm>
          <a:prstGeom prst="straightConnector1">
            <a:avLst/>
          </a:prstGeom>
          <a:noFill/>
          <a:ln w="76200" cap="flat" cmpd="sng">
            <a:solidFill>
              <a:schemeClr val="dk2"/>
            </a:solidFill>
            <a:prstDash val="solid"/>
            <a:round/>
            <a:headEnd type="none" w="med" len="med"/>
            <a:tailEnd type="none" w="med" len="med"/>
          </a:ln>
        </p:spPr>
      </p:cxnSp>
      <p:sp>
        <p:nvSpPr>
          <p:cNvPr id="74" name="Google Shape;74;p14"/>
          <p:cNvSpPr txBox="1"/>
          <p:nvPr/>
        </p:nvSpPr>
        <p:spPr>
          <a:xfrm>
            <a:off x="762000" y="5611625"/>
            <a:ext cx="4610100" cy="3623700"/>
          </a:xfrm>
          <a:prstGeom prst="rect">
            <a:avLst/>
          </a:prstGeom>
          <a:noFill/>
          <a:ln>
            <a:noFill/>
          </a:ln>
        </p:spPr>
        <p:txBody>
          <a:bodyPr spcFirstLastPara="1" wrap="square" lIns="91425" tIns="91425" rIns="91425" bIns="91425" anchor="t" anchorCtr="0">
            <a:noAutofit/>
          </a:bodyPr>
          <a:lstStyle/>
          <a:p>
            <a:pPr lvl="0"/>
            <a:r>
              <a:rPr lang="es-ES" sz="2000" b="1" dirty="0">
                <a:latin typeface="Alegreya"/>
                <a:ea typeface="Alegreya"/>
                <a:cs typeface="Alegreya"/>
                <a:sym typeface="Alegreya"/>
              </a:rPr>
              <a:t>Pactos entre la escuela y los padres</a:t>
            </a:r>
          </a:p>
          <a:p>
            <a:pPr lvl="0"/>
            <a:r>
              <a:rPr lang="es-ES" sz="1300" dirty="0">
                <a:latin typeface="Alegreya"/>
                <a:ea typeface="Alegreya"/>
                <a:cs typeface="Alegreya"/>
                <a:sym typeface="Alegreya"/>
              </a:rPr>
              <a:t>Como parte de este plan, la escuela primaria Baxter y nuestras familias desarrollarán un pacto entre la escuela y los padres. Un pacto es un acuerdo escrito que las familias, los maestros y los estudiantes desarrollan conjuntamente para explicar cómo todos trabajarán juntos para garantizar que todos los estudiantes lean los estándares de nivel de grado. Los pactos se revisarán y actualizarán anualmente en base a los comentarios de las familias, estudiantes y maestros durante varios eventos y la Encuesta Anual para Familias. La escuela y los padres se comparten con los padres durante las conferencias de padres y maestros y se publican en el sitio web de nuestra escuela (https://bpshoneybees.com)</a:t>
            </a:r>
          </a:p>
          <a:p>
            <a:pPr lvl="0"/>
            <a:r>
              <a:rPr lang="es-ES" sz="1300" dirty="0">
                <a:latin typeface="Alegreya"/>
                <a:ea typeface="Alegreya"/>
                <a:cs typeface="Alegreya"/>
                <a:sym typeface="Alegreya"/>
              </a:rPr>
              <a:t>y siempre hay copias adicionales disponibles en la oficina principal. Si desea proporcionar comentarios sobre el compacto en cualquier momento del año, comuníquese con </a:t>
            </a:r>
            <a:r>
              <a:rPr lang="es-ES" sz="1300" dirty="0" err="1">
                <a:latin typeface="Alegreya"/>
                <a:ea typeface="Alegreya"/>
                <a:cs typeface="Alegreya"/>
                <a:sym typeface="Alegreya"/>
              </a:rPr>
              <a:t>Erica</a:t>
            </a:r>
            <a:r>
              <a:rPr lang="es-ES" sz="1300" dirty="0">
                <a:latin typeface="Alegreya"/>
                <a:ea typeface="Alegreya"/>
                <a:cs typeface="Alegreya"/>
                <a:sym typeface="Alegreya"/>
              </a:rPr>
              <a:t> Miller al (931) 858-3110 o erica.presley@pcsstn.com</a:t>
            </a:r>
            <a:r>
              <a:rPr lang="en" sz="1300" dirty="0">
                <a:solidFill>
                  <a:schemeClr val="dk1"/>
                </a:solidFill>
                <a:latin typeface="Alegreya"/>
                <a:ea typeface="Alegreya"/>
                <a:cs typeface="Alegreya"/>
                <a:sym typeface="Alegreya"/>
              </a:rPr>
              <a:t>. </a:t>
            </a:r>
            <a:endParaRPr sz="1300" dirty="0">
              <a:solidFill>
                <a:schemeClr val="dk1"/>
              </a:solidFill>
              <a:latin typeface="Alegreya"/>
              <a:ea typeface="Alegreya"/>
              <a:cs typeface="Alegreya"/>
              <a:sym typeface="Alegreya"/>
            </a:endParaRPr>
          </a:p>
          <a:p>
            <a:pPr marL="0" lvl="0" indent="0" algn="l" rtl="0">
              <a:spcBef>
                <a:spcPts val="0"/>
              </a:spcBef>
              <a:spcAft>
                <a:spcPts val="0"/>
              </a:spcAft>
              <a:buNone/>
            </a:pPr>
            <a:endParaRPr sz="1300" dirty="0">
              <a:latin typeface="Alegreya"/>
              <a:ea typeface="Alegreya"/>
              <a:cs typeface="Alegreya"/>
              <a:sym typeface="Alegreya"/>
            </a:endParaRPr>
          </a:p>
        </p:txBody>
      </p:sp>
      <p:pic>
        <p:nvPicPr>
          <p:cNvPr id="75" name="Google Shape;75;p14"/>
          <p:cNvPicPr preferRelativeResize="0"/>
          <p:nvPr/>
        </p:nvPicPr>
        <p:blipFill>
          <a:blip r:embed="rId4">
            <a:alphaModFix/>
          </a:blip>
          <a:stretch>
            <a:fillRect/>
          </a:stretch>
        </p:blipFill>
        <p:spPr>
          <a:xfrm rot="392466">
            <a:off x="5472185" y="5722156"/>
            <a:ext cx="1471105" cy="3490213"/>
          </a:xfrm>
          <a:prstGeom prst="rect">
            <a:avLst/>
          </a:prstGeom>
          <a:noFill/>
          <a:ln>
            <a:noFill/>
          </a:ln>
        </p:spPr>
      </p:pic>
      <p:sp>
        <p:nvSpPr>
          <p:cNvPr id="76" name="Google Shape;76;p14"/>
          <p:cNvSpPr txBox="1"/>
          <p:nvPr/>
        </p:nvSpPr>
        <p:spPr>
          <a:xfrm rot="435369">
            <a:off x="5886731" y="5924732"/>
            <a:ext cx="942952" cy="2041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KG What the Teacher Wants" panose="02000000000000000000" pitchFamily="2" charset="77"/>
              </a:rPr>
              <a:t>Title 1</a:t>
            </a:r>
            <a:endParaRPr sz="1800" dirty="0">
              <a:latin typeface="KG What the Teacher Wants" panose="02000000000000000000" pitchFamily="2" charset="77"/>
            </a:endParaRPr>
          </a:p>
        </p:txBody>
      </p:sp>
      <p:sp>
        <p:nvSpPr>
          <p:cNvPr id="77" name="Google Shape;77;p14"/>
          <p:cNvSpPr txBox="1"/>
          <p:nvPr/>
        </p:nvSpPr>
        <p:spPr>
          <a:xfrm rot="-4949246">
            <a:off x="5438525" y="7035782"/>
            <a:ext cx="1492078" cy="5846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KG What the Teacher Wants" panose="02000000000000000000" pitchFamily="2" charset="77"/>
              </a:rPr>
              <a:t>School-Parent Compact</a:t>
            </a:r>
            <a:endParaRPr sz="1600" dirty="0">
              <a:latin typeface="KG What the Teacher Wants" panose="02000000000000000000" pitchFamily="2" charset="77"/>
            </a:endParaRPr>
          </a:p>
        </p:txBody>
      </p:sp>
      <p:pic>
        <p:nvPicPr>
          <p:cNvPr id="14" name="Picture 13">
            <a:extLst>
              <a:ext uri="{FF2B5EF4-FFF2-40B4-BE49-F238E27FC236}">
                <a16:creationId xmlns:a16="http://schemas.microsoft.com/office/drawing/2014/main" id="{D871B0B6-B7C6-BD47-A691-8099B86DA563}"/>
              </a:ext>
            </a:extLst>
          </p:cNvPr>
          <p:cNvPicPr>
            <a:picLocks noChangeAspect="1"/>
          </p:cNvPicPr>
          <p:nvPr/>
        </p:nvPicPr>
        <p:blipFill>
          <a:blip r:embed="rId5"/>
          <a:stretch>
            <a:fillRect/>
          </a:stretch>
        </p:blipFill>
        <p:spPr>
          <a:xfrm rot="5400000">
            <a:off x="491716" y="1183150"/>
            <a:ext cx="2149981" cy="1612486"/>
          </a:xfrm>
          <a:prstGeom prst="rect">
            <a:avLst/>
          </a:prstGeom>
        </p:spPr>
      </p:pic>
      <p:pic>
        <p:nvPicPr>
          <p:cNvPr id="15" name="Picture 14">
            <a:extLst>
              <a:ext uri="{FF2B5EF4-FFF2-40B4-BE49-F238E27FC236}">
                <a16:creationId xmlns:a16="http://schemas.microsoft.com/office/drawing/2014/main" id="{2D11ABAE-BF11-4F4F-9D7D-E4A13CCE682E}"/>
              </a:ext>
            </a:extLst>
          </p:cNvPr>
          <p:cNvPicPr>
            <a:picLocks noChangeAspect="1"/>
          </p:cNvPicPr>
          <p:nvPr/>
        </p:nvPicPr>
        <p:blipFill rotWithShape="1">
          <a:blip r:embed="rId6"/>
          <a:srcRect l="17302"/>
          <a:stretch/>
        </p:blipFill>
        <p:spPr>
          <a:xfrm>
            <a:off x="2447826" y="913099"/>
            <a:ext cx="1333502" cy="2149983"/>
          </a:xfrm>
          <a:prstGeom prst="rect">
            <a:avLst/>
          </a:prstGeom>
        </p:spPr>
      </p:pic>
      <p:pic>
        <p:nvPicPr>
          <p:cNvPr id="16" name="Picture 15">
            <a:extLst>
              <a:ext uri="{FF2B5EF4-FFF2-40B4-BE49-F238E27FC236}">
                <a16:creationId xmlns:a16="http://schemas.microsoft.com/office/drawing/2014/main" id="{607A59CB-7F51-3849-9721-5C42C50BD7C1}"/>
              </a:ext>
            </a:extLst>
          </p:cNvPr>
          <p:cNvPicPr>
            <a:picLocks noChangeAspect="1"/>
          </p:cNvPicPr>
          <p:nvPr/>
        </p:nvPicPr>
        <p:blipFill rotWithShape="1">
          <a:blip r:embed="rId7"/>
          <a:srcRect r="17207" b="18255"/>
          <a:stretch/>
        </p:blipFill>
        <p:spPr>
          <a:xfrm>
            <a:off x="3883270" y="906927"/>
            <a:ext cx="1642545" cy="2162325"/>
          </a:xfrm>
          <a:prstGeom prst="rect">
            <a:avLst/>
          </a:prstGeom>
        </p:spPr>
      </p:pic>
      <p:pic>
        <p:nvPicPr>
          <p:cNvPr id="17" name="Picture 16">
            <a:extLst>
              <a:ext uri="{FF2B5EF4-FFF2-40B4-BE49-F238E27FC236}">
                <a16:creationId xmlns:a16="http://schemas.microsoft.com/office/drawing/2014/main" id="{6A3A62F8-72B3-0449-B1BD-91670001BBE2}"/>
              </a:ext>
            </a:extLst>
          </p:cNvPr>
          <p:cNvPicPr>
            <a:picLocks noChangeAspect="1"/>
          </p:cNvPicPr>
          <p:nvPr/>
        </p:nvPicPr>
        <p:blipFill rotWithShape="1">
          <a:blip r:embed="rId8"/>
          <a:srcRect l="15850"/>
          <a:stretch/>
        </p:blipFill>
        <p:spPr>
          <a:xfrm>
            <a:off x="5615411" y="913100"/>
            <a:ext cx="1356903" cy="21499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83" name="Google Shape;83;p15"/>
          <p:cNvSpPr txBox="1"/>
          <p:nvPr/>
        </p:nvSpPr>
        <p:spPr>
          <a:xfrm>
            <a:off x="2819250" y="1268324"/>
            <a:ext cx="4152900" cy="7932825"/>
          </a:xfrm>
          <a:prstGeom prst="rect">
            <a:avLst/>
          </a:prstGeom>
          <a:noFill/>
          <a:ln w="2857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r>
              <a:rPr lang="es-ES" sz="1200" dirty="0">
                <a:latin typeface="Georgia"/>
                <a:ea typeface="Georgia"/>
                <a:cs typeface="Georgia"/>
                <a:sym typeface="Georgia"/>
              </a:rPr>
              <a:t>La escuela primaria Baxter tomará las siguientes medidas para empoderar y apoyar a los padres y miembros de la familia como una base importante de nuestra escuela a fin de fortalecer la escuela y alcanzar nuestras metas.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lvl="0"/>
            <a:r>
              <a:rPr lang="en-US" sz="1200" dirty="0">
                <a:latin typeface="Georgia"/>
                <a:ea typeface="Georgia"/>
                <a:cs typeface="Georgia"/>
                <a:sym typeface="Georgia"/>
              </a:rPr>
              <a:t>Lo </a:t>
            </a:r>
            <a:r>
              <a:rPr lang="en-US" sz="1200" dirty="0" err="1">
                <a:latin typeface="Georgia"/>
                <a:ea typeface="Georgia"/>
                <a:cs typeface="Georgia"/>
                <a:sym typeface="Georgia"/>
              </a:rPr>
              <a:t>haremos</a:t>
            </a:r>
            <a:r>
              <a:rPr lang="en" sz="1200" dirty="0">
                <a:latin typeface="Georgia"/>
                <a:ea typeface="Georgia"/>
                <a:cs typeface="Georgia"/>
                <a:sym typeface="Georgia"/>
              </a:rPr>
              <a:t>:</a:t>
            </a: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Asegúrese de que toda la información relacionada con los programas escolares y familiares, las reuniones y otras actividades se publique tanto en inglés como en español (si es necesario), se publique en el sitio web de la escuela y se incluya en las actualizaciones mensuales de </a:t>
            </a:r>
            <a:r>
              <a:rPr lang="es-ES" sz="1200" dirty="0" err="1">
                <a:latin typeface="Georgia"/>
                <a:ea typeface="Georgia"/>
                <a:cs typeface="Georgia"/>
                <a:sym typeface="Georgia"/>
              </a:rPr>
              <a:t>Honeybees</a:t>
            </a:r>
            <a:r>
              <a:rPr lang="es-ES" sz="1200" dirty="0">
                <a:latin typeface="Georgia"/>
                <a:ea typeface="Georgia"/>
                <a:cs typeface="Georgia"/>
                <a:sym typeface="Georgia"/>
              </a:rPr>
              <a:t> para todas las familias.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Asociarse con programas para la primera infancia, escuelas intermedias y secundarias, recursos u organizaciones preparados para la universidad y la carrera, centros de recursos para padres u otros programas para ayudar a preparar a los padres y sus hijos para una transición escolar exitosa</a:t>
            </a:r>
            <a:r>
              <a:rPr lang="en" sz="1200" dirty="0">
                <a:latin typeface="Georgia"/>
                <a:ea typeface="Georgia"/>
                <a:cs typeface="Georgia"/>
                <a:sym typeface="Georgia"/>
              </a:rPr>
              <a:t>.</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Comparta información en inglés y español (si es necesario) en </a:t>
            </a:r>
            <a:r>
              <a:rPr lang="es-ES" sz="1200" dirty="0" err="1">
                <a:latin typeface="Georgia"/>
                <a:ea typeface="Georgia"/>
                <a:cs typeface="Georgia"/>
                <a:sym typeface="Georgia"/>
              </a:rPr>
              <a:t>Honeybee</a:t>
            </a:r>
            <a:r>
              <a:rPr lang="es-ES" sz="1200" dirty="0">
                <a:latin typeface="Georgia"/>
                <a:ea typeface="Georgia"/>
                <a:cs typeface="Georgia"/>
                <a:sym typeface="Georgia"/>
              </a:rPr>
              <a:t> </a:t>
            </a:r>
            <a:r>
              <a:rPr lang="es-ES" sz="1200" dirty="0" err="1">
                <a:latin typeface="Georgia"/>
                <a:ea typeface="Georgia"/>
                <a:cs typeface="Georgia"/>
                <a:sym typeface="Georgia"/>
              </a:rPr>
              <a:t>Update</a:t>
            </a:r>
            <a:r>
              <a:rPr lang="es-ES" sz="1200" dirty="0">
                <a:latin typeface="Georgia"/>
                <a:ea typeface="Georgia"/>
                <a:cs typeface="Georgia"/>
                <a:sym typeface="Georgia"/>
              </a:rPr>
              <a:t> para que las familias comprendan los estándares académicos y las evaluaciones de la escuela, así como las formas en que las familias pueden monitorear el progreso de sus hijos y trabajar con los educadores.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Comunicarse con todas las familias y la comunidad de manera regular con respecto a eventos y actividades en toda la escuela, a través de mensajes telefónicos y mensajes de texto, nuestro sitio web, redes sociales y folletos.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Proporcionar materiales y folletos necesarios para los padres en conferencias, reuniones y actividades para ayudar a los padres a trabajar con su hijo para mejorar el rendimiento de su hijo.</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buSzPts val="1200"/>
              <a:buFont typeface="Georgia"/>
              <a:buChar char="❖"/>
            </a:pPr>
            <a:r>
              <a:rPr lang="es-ES" sz="1200" dirty="0">
                <a:latin typeface="Georgia"/>
                <a:ea typeface="Georgia"/>
                <a:cs typeface="Georgia"/>
                <a:sym typeface="Georgia"/>
              </a:rPr>
              <a:t>Recopile comentarios de los padres y miembros de la familia en todos los eventos y a través de la encuesta para familias</a:t>
            </a:r>
            <a:r>
              <a:rPr lang="en" sz="1200" dirty="0">
                <a:latin typeface="Georgia"/>
                <a:ea typeface="Georgia"/>
                <a:cs typeface="Georgia"/>
                <a:sym typeface="Georgia"/>
              </a:rPr>
              <a:t>. </a:t>
            </a:r>
            <a:endParaRPr sz="1200" dirty="0">
              <a:latin typeface="Georgia"/>
              <a:ea typeface="Georgia"/>
              <a:cs typeface="Georgia"/>
              <a:sym typeface="Georgia"/>
            </a:endParaRPr>
          </a:p>
        </p:txBody>
      </p:sp>
      <p:sp>
        <p:nvSpPr>
          <p:cNvPr id="85" name="Google Shape;85;p15"/>
          <p:cNvSpPr txBox="1"/>
          <p:nvPr/>
        </p:nvSpPr>
        <p:spPr>
          <a:xfrm>
            <a:off x="704850" y="3352800"/>
            <a:ext cx="2114400" cy="2114400"/>
          </a:xfrm>
          <a:prstGeom prst="rect">
            <a:avLst/>
          </a:prstGeom>
          <a:noFill/>
          <a:ln>
            <a:noFill/>
          </a:ln>
        </p:spPr>
        <p:txBody>
          <a:bodyPr spcFirstLastPara="1" wrap="square" lIns="91425" tIns="91425" rIns="91425" bIns="91425" anchor="t" anchorCtr="0">
            <a:noAutofit/>
          </a:bodyPr>
          <a:lstStyle/>
          <a:p>
            <a:pPr lvl="0" algn="ctr"/>
            <a:r>
              <a:rPr lang="en-US" sz="1300" b="1" dirty="0" err="1">
                <a:latin typeface="Georgia"/>
                <a:ea typeface="Georgia"/>
                <a:cs typeface="Georgia"/>
                <a:sym typeface="Georgia"/>
              </a:rPr>
              <a:t>Recursos</a:t>
            </a:r>
            <a:r>
              <a:rPr lang="en-US" sz="1300" b="1" dirty="0">
                <a:latin typeface="Georgia"/>
                <a:ea typeface="Georgia"/>
                <a:cs typeface="Georgia"/>
                <a:sym typeface="Georgia"/>
              </a:rPr>
              <a:t> familiars</a:t>
            </a:r>
          </a:p>
          <a:p>
            <a:pPr lvl="0" algn="ctr"/>
            <a:r>
              <a:rPr lang="es-ES" sz="1050" dirty="0">
                <a:latin typeface="Georgia"/>
                <a:ea typeface="Georgia"/>
                <a:cs typeface="Georgia"/>
                <a:sym typeface="Georgia"/>
              </a:rPr>
              <a:t>¡Hágale saber al maestro de su hijo </a:t>
            </a:r>
            <a:r>
              <a:rPr lang="es-ES" sz="1050" dirty="0" err="1">
                <a:latin typeface="Georgia"/>
                <a:ea typeface="Georgia"/>
                <a:cs typeface="Georgia"/>
                <a:sym typeface="Georgia"/>
              </a:rPr>
              <a:t>oa</a:t>
            </a:r>
            <a:r>
              <a:rPr lang="es-ES" sz="1050" dirty="0">
                <a:latin typeface="Georgia"/>
                <a:ea typeface="Georgia"/>
                <a:cs typeface="Georgia"/>
                <a:sym typeface="Georgia"/>
              </a:rPr>
              <a:t> la Sra. </a:t>
            </a:r>
            <a:r>
              <a:rPr lang="es-ES" sz="1050" dirty="0" err="1">
                <a:latin typeface="Georgia"/>
                <a:ea typeface="Georgia"/>
                <a:cs typeface="Georgia"/>
                <a:sym typeface="Georgia"/>
              </a:rPr>
              <a:t>Erica</a:t>
            </a:r>
            <a:r>
              <a:rPr lang="es-ES" sz="1050" dirty="0">
                <a:latin typeface="Georgia"/>
                <a:ea typeface="Georgia"/>
                <a:cs typeface="Georgia"/>
                <a:sym typeface="Georgia"/>
              </a:rPr>
              <a:t> si le gustaría consultar algún recurso familiar! Tenemos muchos juegos y actividades de aprendizaje. Si lo necesita para ayudar a su hijo a aprender y no lo tenemos, ¡lo conseguiremos!</a:t>
            </a:r>
            <a:endParaRPr sz="1050" dirty="0">
              <a:latin typeface="Georgia"/>
              <a:ea typeface="Georgia"/>
              <a:cs typeface="Georgia"/>
              <a:sym typeface="Georgia"/>
            </a:endParaRPr>
          </a:p>
        </p:txBody>
      </p:sp>
      <p:sp>
        <p:nvSpPr>
          <p:cNvPr id="87" name="Google Shape;87;p15"/>
          <p:cNvSpPr txBox="1"/>
          <p:nvPr/>
        </p:nvSpPr>
        <p:spPr>
          <a:xfrm>
            <a:off x="704850" y="6934842"/>
            <a:ext cx="2114400" cy="729000"/>
          </a:xfrm>
          <a:prstGeom prst="rect">
            <a:avLst/>
          </a:prstGeom>
          <a:noFill/>
          <a:ln>
            <a:noFill/>
          </a:ln>
        </p:spPr>
        <p:txBody>
          <a:bodyPr spcFirstLastPara="1" wrap="square" lIns="91425" tIns="91425" rIns="91425" bIns="91425" anchor="t" anchorCtr="0">
            <a:noAutofit/>
          </a:bodyPr>
          <a:lstStyle/>
          <a:p>
            <a:pPr lvl="0" algn="ctr"/>
            <a:r>
              <a:rPr lang="es-ES" sz="950" dirty="0">
                <a:latin typeface="Georgia"/>
                <a:ea typeface="Georgia"/>
                <a:cs typeface="Georgia"/>
                <a:sym typeface="Georgia"/>
              </a:rPr>
              <a:t>La escuela primaria Baxter se compromete a ayudar a los padres y miembros de la familia a asistir a los eventos familiares enumerados en esta política. Llámenos o envíenos un correo electrónico si necesita ayuda con el cuidado de los niños o el transporte para poder participar en cualquiera de nuestros programas.</a:t>
            </a:r>
            <a:endParaRPr sz="1100" dirty="0">
              <a:latin typeface="Georgia"/>
              <a:ea typeface="Georgia"/>
              <a:cs typeface="Georgia"/>
              <a:sym typeface="Georgia"/>
            </a:endParaRPr>
          </a:p>
          <a:p>
            <a:pPr marL="0" lvl="0" indent="0" algn="ctr" rtl="0">
              <a:spcBef>
                <a:spcPts val="0"/>
              </a:spcBef>
              <a:spcAft>
                <a:spcPts val="0"/>
              </a:spcAft>
              <a:buNone/>
            </a:pPr>
            <a:r>
              <a:rPr lang="en" sz="1000" dirty="0">
                <a:latin typeface="Georgia"/>
                <a:ea typeface="Georgia"/>
                <a:cs typeface="Georgia"/>
                <a:sym typeface="Georgia"/>
              </a:rPr>
              <a:t>Erica Miller, </a:t>
            </a:r>
          </a:p>
          <a:p>
            <a:pPr marL="0" lvl="0" indent="0" algn="ctr" rtl="0">
              <a:spcBef>
                <a:spcPts val="0"/>
              </a:spcBef>
              <a:spcAft>
                <a:spcPts val="0"/>
              </a:spcAft>
              <a:buNone/>
            </a:pPr>
            <a:r>
              <a:rPr lang="en" sz="1000" dirty="0">
                <a:latin typeface="Georgia"/>
                <a:ea typeface="Georgia"/>
                <a:cs typeface="Georgia"/>
                <a:sym typeface="Georgia"/>
              </a:rPr>
              <a:t>Family Engagement Liaison</a:t>
            </a:r>
            <a:endParaRPr sz="1000" dirty="0">
              <a:latin typeface="Georgia"/>
              <a:ea typeface="Georgia"/>
              <a:cs typeface="Georgia"/>
              <a:sym typeface="Georgia"/>
            </a:endParaRPr>
          </a:p>
          <a:p>
            <a:pPr marL="0" lvl="0" indent="0" algn="ctr" rtl="0">
              <a:spcBef>
                <a:spcPts val="0"/>
              </a:spcBef>
              <a:spcAft>
                <a:spcPts val="0"/>
              </a:spcAft>
              <a:buNone/>
            </a:pPr>
            <a:r>
              <a:rPr lang="en" sz="1000" dirty="0">
                <a:solidFill>
                  <a:schemeClr val="dk1"/>
                </a:solidFill>
                <a:latin typeface="Georgia"/>
                <a:ea typeface="Georgia"/>
                <a:cs typeface="Georgia"/>
                <a:sym typeface="Georgia"/>
              </a:rPr>
              <a:t>(931) 858-3110</a:t>
            </a:r>
            <a:endParaRPr sz="1000" dirty="0">
              <a:solidFill>
                <a:schemeClr val="dk1"/>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US" sz="1000" dirty="0" err="1">
                <a:solidFill>
                  <a:schemeClr val="dk1"/>
                </a:solidFill>
                <a:latin typeface="Georgia"/>
                <a:ea typeface="Georgia"/>
                <a:cs typeface="Georgia"/>
                <a:sym typeface="Georgia"/>
              </a:rPr>
              <a:t>Erica.Presley@pcsstn.com</a:t>
            </a:r>
            <a:endParaRPr sz="1000" dirty="0">
              <a:solidFill>
                <a:schemeClr val="dk1"/>
              </a:solidFill>
              <a:latin typeface="Georgia"/>
              <a:ea typeface="Georgia"/>
              <a:cs typeface="Georgia"/>
              <a:sym typeface="Georgia"/>
            </a:endParaRPr>
          </a:p>
          <a:p>
            <a:pPr marL="0" lvl="0" indent="0" algn="ctr" rtl="0">
              <a:spcBef>
                <a:spcPts val="0"/>
              </a:spcBef>
              <a:spcAft>
                <a:spcPts val="0"/>
              </a:spcAft>
              <a:buNone/>
            </a:pPr>
            <a:endParaRPr sz="1100" dirty="0">
              <a:latin typeface="Georgia"/>
              <a:ea typeface="Georgia"/>
              <a:cs typeface="Georgia"/>
              <a:sym typeface="Georgia"/>
            </a:endParaRPr>
          </a:p>
          <a:p>
            <a:pPr marL="0" lvl="0" indent="0" algn="ctr" rtl="0">
              <a:spcBef>
                <a:spcPts val="0"/>
              </a:spcBef>
              <a:spcAft>
                <a:spcPts val="0"/>
              </a:spcAft>
              <a:buNone/>
            </a:pPr>
            <a:endParaRPr sz="1100" dirty="0">
              <a:latin typeface="Georgia"/>
              <a:ea typeface="Georgia"/>
              <a:cs typeface="Georgia"/>
              <a:sym typeface="Georgia"/>
            </a:endParaRPr>
          </a:p>
        </p:txBody>
      </p:sp>
      <p:pic>
        <p:nvPicPr>
          <p:cNvPr id="8" name="Picture 7">
            <a:extLst>
              <a:ext uri="{FF2B5EF4-FFF2-40B4-BE49-F238E27FC236}">
                <a16:creationId xmlns:a16="http://schemas.microsoft.com/office/drawing/2014/main" id="{33B5C978-D3A5-AE40-BF2F-97E3B1C4C0D3}"/>
              </a:ext>
            </a:extLst>
          </p:cNvPr>
          <p:cNvPicPr>
            <a:picLocks noChangeAspect="1"/>
          </p:cNvPicPr>
          <p:nvPr/>
        </p:nvPicPr>
        <p:blipFill>
          <a:blip r:embed="rId4"/>
          <a:stretch>
            <a:fillRect/>
          </a:stretch>
        </p:blipFill>
        <p:spPr>
          <a:xfrm rot="5400000">
            <a:off x="549828" y="1238426"/>
            <a:ext cx="2416428" cy="1812321"/>
          </a:xfrm>
          <a:prstGeom prst="rect">
            <a:avLst/>
          </a:prstGeom>
        </p:spPr>
      </p:pic>
      <p:pic>
        <p:nvPicPr>
          <p:cNvPr id="9" name="Picture 8">
            <a:extLst>
              <a:ext uri="{FF2B5EF4-FFF2-40B4-BE49-F238E27FC236}">
                <a16:creationId xmlns:a16="http://schemas.microsoft.com/office/drawing/2014/main" id="{E38956A4-7F32-7C45-A4FA-5E5F41D7B8F1}"/>
              </a:ext>
            </a:extLst>
          </p:cNvPr>
          <p:cNvPicPr>
            <a:picLocks noChangeAspect="1"/>
          </p:cNvPicPr>
          <p:nvPr/>
        </p:nvPicPr>
        <p:blipFill>
          <a:blip r:embed="rId5"/>
          <a:stretch>
            <a:fillRect/>
          </a:stretch>
        </p:blipFill>
        <p:spPr>
          <a:xfrm>
            <a:off x="1047286" y="5104908"/>
            <a:ext cx="1372451" cy="18299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93" name="Google Shape;93;p16"/>
          <p:cNvSpPr txBox="1"/>
          <p:nvPr/>
        </p:nvSpPr>
        <p:spPr>
          <a:xfrm>
            <a:off x="761999" y="933450"/>
            <a:ext cx="6309919" cy="8267700"/>
          </a:xfrm>
          <a:prstGeom prst="rect">
            <a:avLst/>
          </a:prstGeom>
          <a:noFill/>
          <a:ln>
            <a:noFill/>
          </a:ln>
        </p:spPr>
        <p:txBody>
          <a:bodyPr spcFirstLastPara="1" wrap="square" lIns="91425" tIns="91425" rIns="91425" bIns="91425" anchor="t" anchorCtr="0">
            <a:noAutofit/>
          </a:bodyPr>
          <a:lstStyle/>
          <a:p>
            <a:pPr lvl="0" algn="ctr"/>
            <a:r>
              <a:rPr lang="en-US" sz="2400" dirty="0" err="1">
                <a:latin typeface="KG Shake it Off" panose="02000000000000000000" pitchFamily="2" charset="77"/>
                <a:ea typeface="Merriweather"/>
                <a:cs typeface="Merriweather"/>
                <a:sym typeface="Merriweather"/>
              </a:rPr>
              <a:t>Vamos</a:t>
            </a:r>
            <a:r>
              <a:rPr lang="en-US" sz="2400" dirty="0">
                <a:latin typeface="KG Shake it Off" panose="02000000000000000000" pitchFamily="2" charset="77"/>
                <a:ea typeface="Merriweather"/>
                <a:cs typeface="Merriweather"/>
                <a:sym typeface="Merriweather"/>
              </a:rPr>
              <a:t> a </a:t>
            </a:r>
            <a:r>
              <a:rPr lang="en-US" sz="2400" dirty="0" err="1">
                <a:latin typeface="KG Shake it Off" panose="02000000000000000000" pitchFamily="2" charset="77"/>
                <a:ea typeface="Merriweather"/>
                <a:cs typeface="Merriweather"/>
                <a:sym typeface="Merriweather"/>
              </a:rPr>
              <a:t>juntarnos</a:t>
            </a:r>
            <a:r>
              <a:rPr lang="en" sz="2400" dirty="0">
                <a:latin typeface="KG Shake it Off" panose="02000000000000000000" pitchFamily="2" charset="77"/>
                <a:ea typeface="Merriweather"/>
                <a:cs typeface="Merriweather"/>
                <a:sym typeface="Merriweather"/>
              </a:rPr>
              <a:t>!</a:t>
            </a:r>
            <a:endParaRPr sz="2400" dirty="0">
              <a:latin typeface="KG Shake it Off" panose="02000000000000000000" pitchFamily="2" charset="77"/>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a:p>
            <a:pPr lvl="0"/>
            <a:r>
              <a:rPr lang="es-ES" dirty="0">
                <a:latin typeface="KG Payphone" panose="02000000000000000000" pitchFamily="2" charset="77"/>
                <a:ea typeface="Georgia"/>
                <a:cs typeface="Georgia"/>
                <a:sym typeface="Georgia"/>
              </a:rPr>
              <a:t>La Escuela Primaria Baxter albergará los siguientes eventos en 2020-2021 para desarrollar la capacidad de una fuerte participación familiar y apoyo y asociación entre la escuela, las familias y la comunidad para mejorar el rendimiento académico de los estudiantes</a:t>
            </a:r>
            <a:r>
              <a:rPr lang="en" dirty="0">
                <a:latin typeface="KG Payphone" panose="02000000000000000000" pitchFamily="2" charset="77"/>
                <a:ea typeface="Merriweather"/>
                <a:cs typeface="Merriweather"/>
                <a:sym typeface="Merriweather"/>
              </a:rPr>
              <a:t>.  </a:t>
            </a:r>
            <a:endParaRPr dirty="0">
              <a:latin typeface="KG Payphone" panose="02000000000000000000" pitchFamily="2" charset="77"/>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r>
              <a:rPr lang="es-ES" u="sng" dirty="0">
                <a:latin typeface="KG Miss Kindergarten" panose="02000000000000000000" pitchFamily="2" charset="77"/>
              </a:rPr>
              <a:t>Jueves, 28 de Julio </a:t>
            </a:r>
            <a:r>
              <a:rPr lang="en-US" dirty="0">
                <a:latin typeface="KG Miss Kindergarten" panose="02000000000000000000" pitchFamily="2" charset="77"/>
              </a:rPr>
              <a:t>Primer día de </a:t>
            </a:r>
            <a:r>
              <a:rPr lang="en-US" dirty="0" err="1">
                <a:latin typeface="KG Miss Kindergarten" panose="02000000000000000000" pitchFamily="2" charset="77"/>
              </a:rPr>
              <a:t>clases</a:t>
            </a:r>
            <a:r>
              <a:rPr lang="en-US" dirty="0">
                <a:latin typeface="KG Miss Kindergarten" panose="02000000000000000000" pitchFamily="2" charset="77"/>
              </a:rPr>
              <a:t> 10:00 Salida</a:t>
            </a:r>
          </a:p>
          <a:p>
            <a:r>
              <a:rPr lang="en-US" dirty="0">
                <a:latin typeface="KG Miss Kindergarten" panose="02000000000000000000" pitchFamily="2" charset="77"/>
              </a:rPr>
              <a:t>Fiesta de </a:t>
            </a:r>
            <a:r>
              <a:rPr lang="en-US" dirty="0" err="1">
                <a:latin typeface="KG Miss Kindergarten" panose="02000000000000000000" pitchFamily="2" charset="77"/>
              </a:rPr>
              <a:t>regreso</a:t>
            </a:r>
            <a:r>
              <a:rPr lang="en-US" dirty="0">
                <a:latin typeface="KG Miss Kindergarten" panose="02000000000000000000" pitchFamily="2" charset="77"/>
              </a:rPr>
              <a:t> a </a:t>
            </a:r>
            <a:r>
              <a:rPr lang="en-US" dirty="0" err="1">
                <a:latin typeface="KG Miss Kindergarten" panose="02000000000000000000" pitchFamily="2" charset="77"/>
              </a:rPr>
              <a:t>clases</a:t>
            </a:r>
            <a:r>
              <a:rPr lang="en-US" dirty="0">
                <a:latin typeface="KG Miss Kindergarten" panose="02000000000000000000" pitchFamily="2" charset="77"/>
              </a:rPr>
              <a:t> 6: 00-7: 30 p.m.</a:t>
            </a:r>
          </a:p>
          <a:p>
            <a:endParaRPr b="1" dirty="0">
              <a:latin typeface="KG Miss Kindergarten" panose="02000000000000000000" pitchFamily="2" charset="77"/>
              <a:ea typeface="Merriweather"/>
              <a:cs typeface="Merriweather"/>
              <a:sym typeface="Merriweather"/>
            </a:endParaRPr>
          </a:p>
          <a:p>
            <a:r>
              <a:rPr lang="en-US" u="sng" dirty="0">
                <a:latin typeface="KG Miss Kindergarten" panose="02000000000000000000" pitchFamily="2" charset="77"/>
              </a:rPr>
              <a:t>Lunes 3 De Agosto </a:t>
            </a:r>
            <a:r>
              <a:rPr lang="en-US" dirty="0">
                <a:latin typeface="KG Miss Kindergarten" panose="02000000000000000000" pitchFamily="2" charset="77"/>
              </a:rPr>
              <a:t>Primer día </a:t>
            </a:r>
            <a:r>
              <a:rPr lang="en-US" dirty="0" err="1">
                <a:latin typeface="KG Miss Kindergarten" panose="02000000000000000000" pitchFamily="2" charset="77"/>
              </a:rPr>
              <a:t>completo</a:t>
            </a:r>
            <a:endParaRPr lang="en-US" dirty="0">
              <a:latin typeface="KG Miss Kindergarten" panose="02000000000000000000" pitchFamily="2" charset="77"/>
            </a:endParaRPr>
          </a:p>
          <a:p>
            <a:endParaRPr lang="en-US" u="sng" dirty="0">
              <a:latin typeface="KG Miss Kindergarten" panose="02000000000000000000" pitchFamily="2" charset="77"/>
            </a:endParaRPr>
          </a:p>
          <a:p>
            <a:r>
              <a:rPr lang="en-US" u="sng" dirty="0">
                <a:latin typeface="KG Miss Kindergarten" panose="02000000000000000000" pitchFamily="2" charset="77"/>
              </a:rPr>
              <a:t>Lunes 13 De </a:t>
            </a:r>
            <a:r>
              <a:rPr lang="en-US" u="sng" dirty="0" err="1">
                <a:latin typeface="KG Miss Kindergarten" panose="02000000000000000000" pitchFamily="2" charset="77"/>
              </a:rPr>
              <a:t>Septiembre</a:t>
            </a:r>
            <a:r>
              <a:rPr lang="en-US" dirty="0">
                <a:latin typeface="KG Miss Kindergarten" panose="02000000000000000000" pitchFamily="2" charset="77"/>
              </a:rPr>
              <a:t> </a:t>
            </a:r>
            <a:r>
              <a:rPr lang="en-US" dirty="0" err="1">
                <a:latin typeface="KG Miss Kindergarten" panose="02000000000000000000" pitchFamily="2" charset="77"/>
              </a:rPr>
              <a:t>Conferencias</a:t>
            </a:r>
            <a:r>
              <a:rPr lang="en-US" dirty="0">
                <a:latin typeface="KG Miss Kindergarten" panose="02000000000000000000" pitchFamily="2" charset="77"/>
              </a:rPr>
              <a:t> de padres y maestros </a:t>
            </a:r>
          </a:p>
          <a:p>
            <a:r>
              <a:rPr lang="en-US" dirty="0">
                <a:latin typeface="KG Miss Kindergarten" panose="02000000000000000000" pitchFamily="2" charset="77"/>
              </a:rPr>
              <a:t>(3: 30-6: 00 p.m.)</a:t>
            </a:r>
          </a:p>
          <a:p>
            <a:br>
              <a:rPr lang="en-US" dirty="0"/>
            </a:br>
            <a:r>
              <a:rPr lang="en-US" u="sng" dirty="0">
                <a:latin typeface="KG Miss Kindergarten" panose="02000000000000000000" pitchFamily="2" charset="77"/>
              </a:rPr>
              <a:t>Jueves, 3 de </a:t>
            </a:r>
            <a:r>
              <a:rPr lang="en-US" u="sng" dirty="0" err="1">
                <a:latin typeface="KG Miss Kindergarten" panose="02000000000000000000" pitchFamily="2" charset="77"/>
              </a:rPr>
              <a:t>Noviembre</a:t>
            </a:r>
            <a:r>
              <a:rPr lang="en-US" u="sng" dirty="0">
                <a:latin typeface="KG Miss Kindergarten" panose="02000000000000000000" pitchFamily="2" charset="77"/>
              </a:rPr>
              <a:t>  </a:t>
            </a:r>
            <a:r>
              <a:rPr lang="en-US" dirty="0" err="1">
                <a:latin typeface="KG Miss Kindergarten" panose="02000000000000000000" pitchFamily="2" charset="77"/>
              </a:rPr>
              <a:t>Noche</a:t>
            </a:r>
            <a:r>
              <a:rPr lang="en-US" dirty="0">
                <a:latin typeface="KG Miss Kindergarten" panose="02000000000000000000" pitchFamily="2" charset="77"/>
              </a:rPr>
              <a:t> de </a:t>
            </a:r>
            <a:r>
              <a:rPr lang="en-US" dirty="0" err="1">
                <a:latin typeface="KG Miss Kindergarten" panose="02000000000000000000" pitchFamily="2" charset="77"/>
              </a:rPr>
              <a:t>alfabetización</a:t>
            </a:r>
            <a:r>
              <a:rPr lang="en-US" dirty="0">
                <a:latin typeface="KG Miss Kindergarten" panose="02000000000000000000" pitchFamily="2" charset="77"/>
              </a:rPr>
              <a:t> (5: 00-6:30 p.m.)</a:t>
            </a:r>
          </a:p>
          <a:p>
            <a:endParaRPr lang="en-US" u="sng" dirty="0">
              <a:latin typeface="KG Miss Kindergarten" panose="02000000000000000000" pitchFamily="2" charset="77"/>
            </a:endParaRPr>
          </a:p>
          <a:p>
            <a:endParaRPr lang="en-US" u="sng" dirty="0">
              <a:latin typeface="KG Miss Kindergarten" panose="02000000000000000000" pitchFamily="2" charset="77"/>
            </a:endParaRPr>
          </a:p>
          <a:p>
            <a:r>
              <a:rPr lang="en-US" u="sng" dirty="0">
                <a:latin typeface="KG Miss Kindergarten" panose="02000000000000000000" pitchFamily="2" charset="77"/>
              </a:rPr>
              <a:t>Lunes 7 De </a:t>
            </a:r>
            <a:r>
              <a:rPr lang="en-US" u="sng" dirty="0" err="1">
                <a:latin typeface="KG Miss Kindergarten" panose="02000000000000000000" pitchFamily="2" charset="77"/>
              </a:rPr>
              <a:t>Febrero</a:t>
            </a:r>
            <a:r>
              <a:rPr lang="en-US" u="sng" dirty="0">
                <a:latin typeface="KG Miss Kindergarten" panose="02000000000000000000" pitchFamily="2" charset="77"/>
              </a:rPr>
              <a:t> </a:t>
            </a:r>
            <a:r>
              <a:rPr lang="en-US" dirty="0" err="1">
                <a:latin typeface="KG Miss Kindergarten" panose="02000000000000000000" pitchFamily="2" charset="77"/>
              </a:rPr>
              <a:t>Conferencias</a:t>
            </a:r>
            <a:r>
              <a:rPr lang="en-US" dirty="0">
                <a:latin typeface="KG Miss Kindergarten" panose="02000000000000000000" pitchFamily="2" charset="77"/>
              </a:rPr>
              <a:t> de padres y maestros de </a:t>
            </a:r>
            <a:r>
              <a:rPr lang="en-US" dirty="0" err="1">
                <a:latin typeface="KG Miss Kindergarten" panose="02000000000000000000" pitchFamily="2" charset="77"/>
              </a:rPr>
              <a:t>invierno</a:t>
            </a:r>
            <a:endParaRPr lang="en-US" dirty="0">
              <a:latin typeface="KG Miss Kindergarten" panose="02000000000000000000" pitchFamily="2" charset="77"/>
            </a:endParaRPr>
          </a:p>
          <a:p>
            <a:r>
              <a:rPr lang="en-US" dirty="0">
                <a:latin typeface="KG Miss Kindergarten" panose="02000000000000000000" pitchFamily="2" charset="77"/>
              </a:rPr>
              <a:t>  (3: 15-6: 00pm)</a:t>
            </a:r>
          </a:p>
          <a:p>
            <a:endParaRPr lang="en-US" u="sng" dirty="0">
              <a:latin typeface="KG Miss Kindergarten" panose="02000000000000000000" pitchFamily="2" charset="77"/>
            </a:endParaRPr>
          </a:p>
          <a:p>
            <a:r>
              <a:rPr lang="es-ES" u="sng" dirty="0">
                <a:latin typeface="KG Miss Kindergarten" panose="02000000000000000000" pitchFamily="2" charset="77"/>
              </a:rPr>
              <a:t>Jueves, 23 de febrero </a:t>
            </a:r>
            <a:r>
              <a:rPr lang="es-ES" dirty="0">
                <a:latin typeface="KG Miss Kindergarten" panose="02000000000000000000" pitchFamily="2" charset="77"/>
              </a:rPr>
              <a:t>Noche de Matemáticas/Baile Folclórico (5:00-6:30 p.m.)</a:t>
            </a:r>
          </a:p>
          <a:p>
            <a:endParaRPr lang="en-US" u="sng" dirty="0">
              <a:latin typeface="KG Miss Kindergarten" panose="02000000000000000000" pitchFamily="2" charset="77"/>
            </a:endParaRPr>
          </a:p>
          <a:p>
            <a:r>
              <a:rPr lang="en-US" u="sng" dirty="0">
                <a:latin typeface="KG Miss Kindergarten" panose="02000000000000000000" pitchFamily="2" charset="77"/>
              </a:rPr>
              <a:t>De Abril </a:t>
            </a:r>
            <a:r>
              <a:rPr lang="en-US" dirty="0" err="1">
                <a:latin typeface="KG Miss Kindergarten" panose="02000000000000000000" pitchFamily="2" charset="77"/>
              </a:rPr>
              <a:t>Registro</a:t>
            </a:r>
            <a:r>
              <a:rPr lang="en-US" dirty="0">
                <a:latin typeface="KG Miss Kindergarten" panose="02000000000000000000" pitchFamily="2" charset="77"/>
              </a:rPr>
              <a:t> para kindergarten</a:t>
            </a:r>
          </a:p>
          <a:p>
            <a:endParaRPr lang="en-US" u="sng" dirty="0">
              <a:latin typeface="KG Miss Kindergarten" panose="02000000000000000000" pitchFamily="2" charset="77"/>
            </a:endParaRPr>
          </a:p>
          <a:p>
            <a:r>
              <a:rPr lang="en-US" u="sng" dirty="0">
                <a:latin typeface="KG Miss Kindergarten" panose="02000000000000000000" pitchFamily="2" charset="77"/>
              </a:rPr>
              <a:t>Jueves 11th De Mayo </a:t>
            </a:r>
            <a:r>
              <a:rPr lang="en-US" dirty="0" err="1">
                <a:latin typeface="KG Miss Kindergarten" panose="02000000000000000000" pitchFamily="2" charset="77"/>
              </a:rPr>
              <a:t>Transición</a:t>
            </a:r>
            <a:r>
              <a:rPr lang="en-US" dirty="0">
                <a:latin typeface="KG Miss Kindergarten" panose="02000000000000000000" pitchFamily="2" charset="77"/>
              </a:rPr>
              <a:t> de 1er </a:t>
            </a:r>
            <a:r>
              <a:rPr lang="en-US" dirty="0" err="1">
                <a:latin typeface="KG Miss Kindergarten" panose="02000000000000000000" pitchFamily="2" charset="77"/>
              </a:rPr>
              <a:t>grado</a:t>
            </a:r>
            <a:r>
              <a:rPr lang="en-US" dirty="0">
                <a:latin typeface="KG Miss Kindergarten" panose="02000000000000000000" pitchFamily="2" charset="77"/>
              </a:rPr>
              <a:t> a la </a:t>
            </a:r>
            <a:r>
              <a:rPr lang="en-US" dirty="0" err="1">
                <a:latin typeface="KG Miss Kindergarten" panose="02000000000000000000" pitchFamily="2" charset="77"/>
              </a:rPr>
              <a:t>escuela</a:t>
            </a:r>
            <a:r>
              <a:rPr lang="en-US" dirty="0">
                <a:latin typeface="KG Miss Kindergarten" panose="02000000000000000000" pitchFamily="2" charset="77"/>
              </a:rPr>
              <a:t> </a:t>
            </a:r>
            <a:r>
              <a:rPr lang="en-US" dirty="0" err="1">
                <a:latin typeface="KG Miss Kindergarten" panose="02000000000000000000" pitchFamily="2" charset="77"/>
              </a:rPr>
              <a:t>primaria</a:t>
            </a:r>
            <a:r>
              <a:rPr lang="en-US" dirty="0">
                <a:latin typeface="KG Miss Kindergarten" panose="02000000000000000000" pitchFamily="2" charset="77"/>
              </a:rPr>
              <a:t> Cornerstone</a:t>
            </a:r>
          </a:p>
          <a:p>
            <a:endParaRPr lang="en-US" u="sng" dirty="0">
              <a:latin typeface="KG Miss Kindergarten" panose="02000000000000000000" pitchFamily="2" charset="77"/>
            </a:endParaRPr>
          </a:p>
          <a:p>
            <a:r>
              <a:rPr lang="en-US" u="sng" dirty="0" err="1">
                <a:latin typeface="KG Miss Kindergarten" panose="02000000000000000000" pitchFamily="2" charset="77"/>
              </a:rPr>
              <a:t>Miércoles</a:t>
            </a:r>
            <a:r>
              <a:rPr lang="en-US" u="sng" dirty="0">
                <a:latin typeface="KG Miss Kindergarten" panose="02000000000000000000" pitchFamily="2" charset="77"/>
              </a:rPr>
              <a:t> 24 De Mayo </a:t>
            </a:r>
            <a:r>
              <a:rPr lang="en-US" dirty="0">
                <a:latin typeface="KG Miss Kindergarten" panose="02000000000000000000" pitchFamily="2" charset="77"/>
              </a:rPr>
              <a:t>de 2021-2022 Día de </a:t>
            </a:r>
            <a:r>
              <a:rPr lang="en-US" dirty="0" err="1">
                <a:latin typeface="KG Miss Kindergarten" panose="02000000000000000000" pitchFamily="2" charset="77"/>
              </a:rPr>
              <a:t>premios</a:t>
            </a:r>
            <a:endParaRPr b="1" dirty="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b="1" dirty="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p:nvPr/>
        </p:nvSpPr>
        <p:spPr>
          <a:xfrm>
            <a:off x="199950" y="533400"/>
            <a:ext cx="7372500" cy="1820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es-ES" sz="2000" dirty="0">
                <a:latin typeface="KG Miss Kindergarten" panose="02000000000000000000" pitchFamily="2" charset="77"/>
                <a:ea typeface="Oswald"/>
                <a:cs typeface="Oswald"/>
                <a:sym typeface="Oswald"/>
              </a:rPr>
              <a:t>Equipo de la comunidad escolar</a:t>
            </a:r>
          </a:p>
          <a:p>
            <a:pPr lvl="0" algn="ctr"/>
            <a:r>
              <a:rPr lang="es-ES" sz="1100" dirty="0">
                <a:latin typeface="KG Miss Kindergarten" panose="02000000000000000000" pitchFamily="2" charset="77"/>
                <a:ea typeface="Georgia"/>
                <a:cs typeface="Georgia"/>
                <a:sym typeface="Georgia"/>
              </a:rPr>
              <a:t>La Escuela Primaria Baxter invita a todas las familias a unirse al Comité de Participación Familiar para compartir ideas y formas de involucrar a otros para construir asociaciones con la escuela, las familias y la comunidad. El equipo se reunirá tres veces durante el año escolar, pero los padres y miembros de la familia también pueden enviar ideas o sugerencias en las actividades y reuniones escolares, así como a través de nuestra encuesta y sitio web para familias. Si desea obtener más información sobre el Comité de participación familiar, comuníquese con </a:t>
            </a:r>
            <a:r>
              <a:rPr lang="es-ES" sz="1100" dirty="0" err="1">
                <a:latin typeface="KG Miss Kindergarten" panose="02000000000000000000" pitchFamily="2" charset="77"/>
                <a:ea typeface="Georgia"/>
                <a:cs typeface="Georgia"/>
                <a:sym typeface="Georgia"/>
              </a:rPr>
              <a:t>Erica</a:t>
            </a:r>
            <a:r>
              <a:rPr lang="es-ES" sz="1100" dirty="0">
                <a:latin typeface="KG Miss Kindergarten" panose="02000000000000000000" pitchFamily="2" charset="77"/>
                <a:ea typeface="Georgia"/>
                <a:cs typeface="Georgia"/>
                <a:sym typeface="Georgia"/>
              </a:rPr>
              <a:t> Miller al (931) 858-3110 o erica.presley@pcsstn.com. También agradecemos sus comentarios a través de la encuesta a continuación. Se puede entregar al maestro de su hijo o en la oficina de la escuela.</a:t>
            </a:r>
            <a:r>
              <a:rPr lang="en" sz="1100" dirty="0">
                <a:latin typeface="KG Miss Kindergarten" panose="02000000000000000000" pitchFamily="2" charset="77"/>
                <a:ea typeface="Oswald"/>
                <a:cs typeface="Oswald"/>
                <a:sym typeface="Oswald"/>
              </a:rPr>
              <a:t>.</a:t>
            </a:r>
            <a:endParaRPr sz="1100" dirty="0">
              <a:latin typeface="KG Miss Kindergarten" panose="02000000000000000000" pitchFamily="2" charset="77"/>
              <a:ea typeface="Oswald"/>
              <a:cs typeface="Oswald"/>
              <a:sym typeface="Oswald"/>
            </a:endParaRPr>
          </a:p>
        </p:txBody>
      </p:sp>
      <p:sp>
        <p:nvSpPr>
          <p:cNvPr id="99" name="Google Shape;99;p17"/>
          <p:cNvSpPr txBox="1"/>
          <p:nvPr/>
        </p:nvSpPr>
        <p:spPr>
          <a:xfrm>
            <a:off x="199950" y="6629400"/>
            <a:ext cx="7372500" cy="3230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lvl="0" algn="ctr"/>
            <a:r>
              <a:rPr lang="en-US" sz="2400" dirty="0" err="1">
                <a:latin typeface="Oswald"/>
                <a:ea typeface="Oswald"/>
                <a:cs typeface="Oswald"/>
                <a:sym typeface="Oswald"/>
              </a:rPr>
              <a:t>Comparte</a:t>
            </a:r>
            <a:r>
              <a:rPr lang="en-US" sz="2400" dirty="0">
                <a:latin typeface="Oswald"/>
                <a:ea typeface="Oswald"/>
                <a:cs typeface="Oswald"/>
                <a:sym typeface="Oswald"/>
              </a:rPr>
              <a:t> </a:t>
            </a:r>
            <a:r>
              <a:rPr lang="en-US" sz="2400" dirty="0" err="1">
                <a:latin typeface="Oswald"/>
                <a:ea typeface="Oswald"/>
                <a:cs typeface="Oswald"/>
                <a:sym typeface="Oswald"/>
              </a:rPr>
              <a:t>tus</a:t>
            </a:r>
            <a:r>
              <a:rPr lang="en-US" sz="2400" dirty="0">
                <a:latin typeface="Oswald"/>
                <a:ea typeface="Oswald"/>
                <a:cs typeface="Oswald"/>
                <a:sym typeface="Oswald"/>
              </a:rPr>
              <a:t> </a:t>
            </a:r>
            <a:r>
              <a:rPr lang="en-US" sz="2400" dirty="0" err="1">
                <a:latin typeface="Oswald"/>
                <a:ea typeface="Oswald"/>
                <a:cs typeface="Oswald"/>
                <a:sym typeface="Oswald"/>
              </a:rPr>
              <a:t>pensamientos</a:t>
            </a:r>
            <a:endParaRPr lang="en-US" sz="2400" dirty="0">
              <a:latin typeface="Oswald"/>
              <a:ea typeface="Oswald"/>
              <a:cs typeface="Oswald"/>
              <a:sym typeface="Oswald"/>
            </a:endParaRPr>
          </a:p>
          <a:p>
            <a:pPr lvl="0" algn="ctr"/>
            <a:r>
              <a:rPr lang="es-ES" dirty="0">
                <a:latin typeface="Oswald"/>
                <a:ea typeface="Oswald"/>
                <a:cs typeface="Oswald"/>
                <a:sym typeface="Oswald"/>
              </a:rPr>
              <a:t>¡Queremos escuchar de ti! Si tiene alguna sugerencia o si hay alguna parte de esta política que cree que no es satisfactoria con las metas de rendimiento académico de los estudiantes y la escuela, por favor envíenos sus comentarios en el espacio provisto y deje este formulario en la oficina principal</a:t>
            </a:r>
            <a:r>
              <a:rPr lang="en" dirty="0">
                <a:latin typeface="Oswald"/>
                <a:ea typeface="Oswald"/>
                <a:cs typeface="Oswald"/>
                <a:sym typeface="Oswald"/>
              </a:rPr>
              <a:t>:</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lvl="0"/>
            <a:r>
              <a:rPr lang="en-US" dirty="0" err="1">
                <a:latin typeface="Oswald"/>
                <a:ea typeface="Oswald"/>
                <a:cs typeface="Oswald"/>
                <a:sym typeface="Oswald"/>
              </a:rPr>
              <a:t>Nombre</a:t>
            </a:r>
            <a:r>
              <a:rPr lang="en-US" dirty="0">
                <a:latin typeface="Oswald"/>
                <a:ea typeface="Oswald"/>
                <a:cs typeface="Oswald"/>
                <a:sym typeface="Oswald"/>
              </a:rPr>
              <a:t>: (</a:t>
            </a:r>
            <a:r>
              <a:rPr lang="en-US" dirty="0" err="1">
                <a:latin typeface="Oswald"/>
                <a:ea typeface="Oswald"/>
                <a:cs typeface="Oswald"/>
                <a:sym typeface="Oswald"/>
              </a:rPr>
              <a:t>Opcional</a:t>
            </a:r>
            <a:r>
              <a:rPr lang="en-US" dirty="0">
                <a:latin typeface="Oswald"/>
                <a:ea typeface="Oswald"/>
                <a:cs typeface="Oswald"/>
                <a:sym typeface="Oswald"/>
              </a:rPr>
              <a:t>)</a:t>
            </a:r>
            <a:r>
              <a:rPr lang="en" dirty="0">
                <a:latin typeface="Oswald"/>
                <a:ea typeface="Oswald"/>
                <a:cs typeface="Oswald"/>
                <a:sym typeface="Oswald"/>
              </a:rPr>
              <a:t>: ______________________________________ </a:t>
            </a:r>
          </a:p>
          <a:p>
            <a:pPr marL="0" lvl="0" indent="0" algn="l" rtl="0">
              <a:spcBef>
                <a:spcPts val="0"/>
              </a:spcBef>
              <a:spcAft>
                <a:spcPts val="0"/>
              </a:spcAft>
              <a:buNone/>
            </a:pPr>
            <a:endParaRPr lang="en" dirty="0">
              <a:latin typeface="Oswald"/>
              <a:ea typeface="Oswald"/>
              <a:cs typeface="Oswald"/>
              <a:sym typeface="Oswald"/>
            </a:endParaRPr>
          </a:p>
          <a:p>
            <a:pPr lvl="0"/>
            <a:r>
              <a:rPr lang="en-US" dirty="0" err="1">
                <a:latin typeface="Oswald"/>
                <a:ea typeface="Oswald"/>
                <a:cs typeface="Oswald"/>
                <a:sym typeface="Oswald"/>
              </a:rPr>
              <a:t>Numero</a:t>
            </a:r>
            <a:r>
              <a:rPr lang="en-US" dirty="0">
                <a:latin typeface="Oswald"/>
                <a:ea typeface="Oswald"/>
                <a:cs typeface="Oswald"/>
                <a:sym typeface="Oswald"/>
              </a:rPr>
              <a:t> de </a:t>
            </a:r>
            <a:r>
              <a:rPr lang="en-US" dirty="0" err="1">
                <a:latin typeface="Oswald"/>
                <a:ea typeface="Oswald"/>
                <a:cs typeface="Oswald"/>
                <a:sym typeface="Oswald"/>
              </a:rPr>
              <a:t>teléfono</a:t>
            </a:r>
            <a:r>
              <a:rPr lang="en-US" dirty="0">
                <a:latin typeface="Oswald"/>
                <a:ea typeface="Oswald"/>
                <a:cs typeface="Oswald"/>
                <a:sym typeface="Oswald"/>
              </a:rPr>
              <a:t> (</a:t>
            </a:r>
            <a:r>
              <a:rPr lang="en-US" dirty="0" err="1">
                <a:latin typeface="Oswald"/>
                <a:ea typeface="Oswald"/>
                <a:cs typeface="Oswald"/>
                <a:sym typeface="Oswald"/>
              </a:rPr>
              <a:t>opcional</a:t>
            </a:r>
            <a:r>
              <a:rPr lang="en-US" dirty="0">
                <a:latin typeface="Oswald"/>
                <a:ea typeface="Oswald"/>
                <a:cs typeface="Oswald"/>
                <a:sym typeface="Oswald"/>
              </a:rPr>
              <a:t>)</a:t>
            </a:r>
            <a:r>
              <a:rPr lang="en" dirty="0">
                <a:latin typeface="Oswald"/>
                <a:ea typeface="Oswald"/>
                <a:cs typeface="Oswald"/>
                <a:sym typeface="Oswald"/>
              </a:rPr>
              <a:t>: _________________________________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lvl="0"/>
            <a:r>
              <a:rPr lang="en-US" dirty="0" err="1">
                <a:latin typeface="Oswald"/>
                <a:ea typeface="Oswald"/>
                <a:cs typeface="Oswald"/>
                <a:sym typeface="Oswald"/>
              </a:rPr>
              <a:t>Comentarios</a:t>
            </a:r>
            <a:r>
              <a:rPr lang="en" dirty="0">
                <a:latin typeface="Oswald"/>
                <a:ea typeface="Oswald"/>
                <a:cs typeface="Oswald"/>
                <a:sym typeface="Oswald"/>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dirty="0">
              <a:latin typeface="Oswald"/>
              <a:ea typeface="Oswald"/>
              <a:cs typeface="Oswald"/>
              <a:sym typeface="Oswald"/>
            </a:endParaRPr>
          </a:p>
        </p:txBody>
      </p:sp>
      <p:sp>
        <p:nvSpPr>
          <p:cNvPr id="100" name="Google Shape;100;p17"/>
          <p:cNvSpPr txBox="1"/>
          <p:nvPr/>
        </p:nvSpPr>
        <p:spPr>
          <a:xfrm>
            <a:off x="199950" y="2811300"/>
            <a:ext cx="7372500" cy="3573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lvl="0" algn="ctr"/>
            <a:r>
              <a:rPr lang="en-US" sz="2400" dirty="0" err="1">
                <a:latin typeface="Oswald"/>
                <a:ea typeface="Oswald"/>
                <a:cs typeface="Oswald"/>
                <a:sym typeface="Oswald"/>
              </a:rPr>
              <a:t>Comité</a:t>
            </a:r>
            <a:r>
              <a:rPr lang="en-US" sz="2400" dirty="0">
                <a:latin typeface="Oswald"/>
                <a:ea typeface="Oswald"/>
                <a:cs typeface="Oswald"/>
                <a:sym typeface="Oswald"/>
              </a:rPr>
              <a:t> de </a:t>
            </a:r>
            <a:r>
              <a:rPr lang="en-US" sz="2400" dirty="0" err="1">
                <a:latin typeface="Oswald"/>
                <a:ea typeface="Oswald"/>
                <a:cs typeface="Oswald"/>
                <a:sym typeface="Oswald"/>
              </a:rPr>
              <a:t>participación</a:t>
            </a:r>
            <a:r>
              <a:rPr lang="en-US" sz="2400" dirty="0">
                <a:latin typeface="Oswald"/>
                <a:ea typeface="Oswald"/>
                <a:cs typeface="Oswald"/>
                <a:sym typeface="Oswald"/>
              </a:rPr>
              <a:t> familiar</a:t>
            </a:r>
          </a:p>
          <a:p>
            <a:pPr lvl="0" algn="ctr"/>
            <a:r>
              <a:rPr lang="es-ES" dirty="0">
                <a:latin typeface="Oswald"/>
                <a:ea typeface="Oswald"/>
                <a:cs typeface="Oswald"/>
                <a:sym typeface="Oswald"/>
              </a:rPr>
              <a:t>Sí, estoy interesado y deseo unirme al Comité de Participación Familiar</a:t>
            </a:r>
            <a:endParaRPr dirty="0">
              <a:latin typeface="Oswald"/>
              <a:ea typeface="Oswald"/>
              <a:cs typeface="Oswald"/>
              <a:sym typeface="Oswald"/>
            </a:endParaRPr>
          </a:p>
          <a:p>
            <a:pPr marL="457200" lvl="0" indent="-317500">
              <a:buSzPts val="1400"/>
              <a:buFont typeface="Oswald"/>
              <a:buChar char="❏"/>
            </a:pPr>
            <a:r>
              <a:rPr lang="es-ES" dirty="0">
                <a:latin typeface="Oswald"/>
                <a:ea typeface="Oswald"/>
                <a:cs typeface="Oswald"/>
                <a:sym typeface="Oswald"/>
              </a:rPr>
              <a:t>Comuníquese conmigo para que pueda obtener más información sobre cómo unirme al Comité de Participación Familiar</a:t>
            </a:r>
            <a:endParaRPr dirty="0">
              <a:latin typeface="Oswald"/>
              <a:ea typeface="Oswald"/>
              <a:cs typeface="Oswald"/>
              <a:sym typeface="Oswald"/>
            </a:endParaRPr>
          </a:p>
          <a:p>
            <a:pPr marL="457200" lvl="0" indent="-317500">
              <a:buSzPts val="1400"/>
              <a:buFont typeface="Oswald"/>
              <a:buChar char="❏"/>
            </a:pPr>
            <a:r>
              <a:rPr lang="es-ES" dirty="0">
                <a:latin typeface="Oswald"/>
                <a:ea typeface="Oswald"/>
                <a:cs typeface="Oswald"/>
                <a:sym typeface="Oswald"/>
              </a:rPr>
              <a:t>Envíeme notificaciones sobre futuras reuniones y actualizaciones</a:t>
            </a:r>
            <a:r>
              <a:rPr lang="en" dirty="0">
                <a:latin typeface="Oswald"/>
                <a:ea typeface="Oswald"/>
                <a:cs typeface="Oswald"/>
                <a:sym typeface="Oswald"/>
              </a:rPr>
              <a:t>.</a:t>
            </a:r>
          </a:p>
          <a:p>
            <a:pPr marL="139700" lvl="0" algn="l" rtl="0">
              <a:spcBef>
                <a:spcPts val="0"/>
              </a:spcBef>
              <a:spcAft>
                <a:spcPts val="0"/>
              </a:spcAft>
              <a:buSzPts val="1400"/>
            </a:pPr>
            <a:endParaRPr dirty="0">
              <a:latin typeface="Oswald"/>
              <a:ea typeface="Oswald"/>
              <a:cs typeface="Oswald"/>
              <a:sym typeface="Oswald"/>
            </a:endParaRPr>
          </a:p>
          <a:p>
            <a:pPr marL="0" lvl="0" indent="0" algn="l" rtl="0">
              <a:spcBef>
                <a:spcPts val="0"/>
              </a:spcBef>
              <a:spcAft>
                <a:spcPts val="0"/>
              </a:spcAft>
              <a:buNone/>
            </a:pPr>
            <a:r>
              <a:rPr lang="en" sz="1200" b="1" dirty="0">
                <a:latin typeface="KG Miss Kindergarten" panose="02000000000000000000" pitchFamily="2" charset="77"/>
                <a:ea typeface="Oswald"/>
                <a:cs typeface="Oswald"/>
                <a:sym typeface="Oswald"/>
              </a:rPr>
              <a:t>Nombre: _______________________________________________________________________________</a:t>
            </a:r>
          </a:p>
          <a:p>
            <a:pPr marL="0" lvl="0" indent="0" algn="l" rtl="0">
              <a:spcBef>
                <a:spcPts val="0"/>
              </a:spcBef>
              <a:spcAft>
                <a:spcPts val="0"/>
              </a:spcAft>
              <a:buNone/>
            </a:pPr>
            <a:endParaRPr lang="en-US" sz="600" b="1" dirty="0">
              <a:latin typeface="KG Miss Kindergarten" panose="02000000000000000000" pitchFamily="2" charset="77"/>
              <a:ea typeface="Oswald"/>
              <a:cs typeface="Oswald"/>
              <a:sym typeface="Oswald"/>
            </a:endParaRPr>
          </a:p>
          <a:p>
            <a:pPr marL="0" lvl="0" indent="0" algn="l" rtl="0">
              <a:spcBef>
                <a:spcPts val="0"/>
              </a:spcBef>
              <a:spcAft>
                <a:spcPts val="0"/>
              </a:spcAft>
              <a:buNone/>
            </a:pPr>
            <a:endParaRPr sz="1100" b="1" dirty="0">
              <a:latin typeface="KG Miss Kindergarten" panose="02000000000000000000" pitchFamily="2" charset="77"/>
              <a:ea typeface="Oswald"/>
              <a:cs typeface="Oswald"/>
              <a:sym typeface="Oswald"/>
            </a:endParaRPr>
          </a:p>
          <a:p>
            <a:pPr lvl="0"/>
            <a:r>
              <a:rPr lang="es-ES" sz="1200" b="1" dirty="0">
                <a:latin typeface="KG Miss Kindergarten" panose="02000000000000000000" pitchFamily="2" charset="77"/>
                <a:ea typeface="Oswald"/>
                <a:cs typeface="Oswald"/>
                <a:sym typeface="Oswald"/>
              </a:rPr>
              <a:t>Nombre del niño y nivel de grado</a:t>
            </a:r>
            <a:r>
              <a:rPr lang="en" sz="1200" b="1" dirty="0">
                <a:latin typeface="KG Miss Kindergarten" panose="02000000000000000000" pitchFamily="2" charset="77"/>
                <a:ea typeface="Oswald"/>
                <a:cs typeface="Oswald"/>
                <a:sym typeface="Oswald"/>
              </a:rPr>
              <a:t>:_______________________________________________________</a:t>
            </a:r>
            <a:endParaRPr sz="1200" b="1" dirty="0">
              <a:latin typeface="KG Miss Kindergarten" panose="02000000000000000000" pitchFamily="2" charset="77"/>
              <a:ea typeface="Oswald"/>
              <a:cs typeface="Oswald"/>
              <a:sym typeface="Oswald"/>
            </a:endParaRPr>
          </a:p>
          <a:p>
            <a:pPr marL="0" lvl="0" indent="0" algn="l" rtl="0">
              <a:spcBef>
                <a:spcPts val="0"/>
              </a:spcBef>
              <a:spcAft>
                <a:spcPts val="0"/>
              </a:spcAft>
              <a:buNone/>
            </a:pPr>
            <a:endParaRPr lang="en-US" sz="600" b="1" dirty="0">
              <a:latin typeface="KG Miss Kindergarten" panose="02000000000000000000" pitchFamily="2" charset="77"/>
              <a:ea typeface="Oswald"/>
              <a:cs typeface="Oswald"/>
              <a:sym typeface="Oswald"/>
            </a:endParaRPr>
          </a:p>
          <a:p>
            <a:pPr marL="0" lvl="0" indent="0" algn="l" rtl="0">
              <a:spcBef>
                <a:spcPts val="0"/>
              </a:spcBef>
              <a:spcAft>
                <a:spcPts val="0"/>
              </a:spcAft>
              <a:buNone/>
            </a:pPr>
            <a:endParaRPr sz="1100" b="1" dirty="0">
              <a:latin typeface="KG Miss Kindergarten" panose="02000000000000000000" pitchFamily="2" charset="77"/>
              <a:ea typeface="Oswald"/>
              <a:cs typeface="Oswald"/>
              <a:sym typeface="Oswald"/>
            </a:endParaRPr>
          </a:p>
          <a:p>
            <a:pPr lvl="0"/>
            <a:r>
              <a:rPr lang="en-US" sz="1200" b="1" dirty="0" err="1">
                <a:latin typeface="KG Miss Kindergarten" panose="02000000000000000000" pitchFamily="2" charset="77"/>
                <a:ea typeface="Oswald"/>
                <a:cs typeface="Oswald"/>
                <a:sym typeface="Oswald"/>
              </a:rPr>
              <a:t>Dirección</a:t>
            </a:r>
            <a:r>
              <a:rPr lang="en" sz="1200" b="1" dirty="0">
                <a:latin typeface="KG Miss Kindergarten" panose="02000000000000000000" pitchFamily="2" charset="77"/>
                <a:ea typeface="Oswald"/>
                <a:cs typeface="Oswald"/>
                <a:sym typeface="Oswald"/>
              </a:rPr>
              <a:t>:______________________________________________________________________________________</a:t>
            </a:r>
          </a:p>
          <a:p>
            <a:pPr marL="0" lvl="0" indent="0" algn="l" rtl="0">
              <a:spcBef>
                <a:spcPts val="0"/>
              </a:spcBef>
              <a:spcAft>
                <a:spcPts val="0"/>
              </a:spcAft>
              <a:buNone/>
            </a:pPr>
            <a:endParaRPr lang="en" sz="1200" b="1" dirty="0">
              <a:latin typeface="KG Miss Kindergarten" panose="02000000000000000000" pitchFamily="2" charset="77"/>
              <a:ea typeface="Oswald"/>
              <a:cs typeface="Oswald"/>
              <a:sym typeface="Oswald"/>
            </a:endParaRPr>
          </a:p>
          <a:p>
            <a:pPr lvl="0"/>
            <a:r>
              <a:rPr lang="en-US" sz="1200" b="1" dirty="0" err="1">
                <a:latin typeface="KG Miss Kindergarten" panose="02000000000000000000" pitchFamily="2" charset="77"/>
                <a:ea typeface="Oswald"/>
                <a:cs typeface="Oswald"/>
                <a:sym typeface="Oswald"/>
              </a:rPr>
              <a:t>Número</a:t>
            </a:r>
            <a:r>
              <a:rPr lang="en-US" sz="1200" b="1" dirty="0">
                <a:latin typeface="KG Miss Kindergarten" panose="02000000000000000000" pitchFamily="2" charset="77"/>
                <a:ea typeface="Oswald"/>
                <a:cs typeface="Oswald"/>
                <a:sym typeface="Oswald"/>
              </a:rPr>
              <a:t> de </a:t>
            </a:r>
            <a:r>
              <a:rPr lang="en-US" sz="1200" b="1" dirty="0" err="1">
                <a:latin typeface="KG Miss Kindergarten" panose="02000000000000000000" pitchFamily="2" charset="77"/>
                <a:ea typeface="Oswald"/>
                <a:cs typeface="Oswald"/>
                <a:sym typeface="Oswald"/>
              </a:rPr>
              <a:t>teléfono</a:t>
            </a:r>
            <a:r>
              <a:rPr lang="en" sz="1200" b="1" dirty="0">
                <a:latin typeface="KG Miss Kindergarten" panose="02000000000000000000" pitchFamily="2" charset="77"/>
                <a:ea typeface="Oswald"/>
                <a:cs typeface="Oswald"/>
                <a:sym typeface="Oswald"/>
              </a:rPr>
              <a:t>:__________________________________________________________________________</a:t>
            </a:r>
            <a:endParaRPr sz="1200" b="1" dirty="0">
              <a:latin typeface="KG Miss Kindergarten" panose="02000000000000000000" pitchFamily="2" charset="77"/>
              <a:ea typeface="Oswald"/>
              <a:cs typeface="Oswald"/>
              <a:sym typeface="Oswald"/>
            </a:endParaRPr>
          </a:p>
          <a:p>
            <a:pPr marL="0" lvl="0" indent="0" algn="l" rtl="0">
              <a:spcBef>
                <a:spcPts val="0"/>
              </a:spcBef>
              <a:spcAft>
                <a:spcPts val="0"/>
              </a:spcAft>
              <a:buNone/>
            </a:pPr>
            <a:endParaRPr sz="1200" b="1" dirty="0">
              <a:latin typeface="KG Miss Kindergarten" panose="02000000000000000000" pitchFamily="2" charset="77"/>
              <a:ea typeface="Oswald"/>
              <a:cs typeface="Oswald"/>
              <a:sym typeface="Oswald"/>
            </a:endParaRPr>
          </a:p>
          <a:p>
            <a:pPr lvl="0"/>
            <a:r>
              <a:rPr lang="en-US" sz="1200" b="1" dirty="0" err="1">
                <a:latin typeface="KG Miss Kindergarten" panose="02000000000000000000" pitchFamily="2" charset="77"/>
                <a:ea typeface="Oswald"/>
                <a:cs typeface="Oswald"/>
                <a:sym typeface="Oswald"/>
              </a:rPr>
              <a:t>Correo</a:t>
            </a:r>
            <a:r>
              <a:rPr lang="en-US" sz="1200" b="1" dirty="0">
                <a:latin typeface="KG Miss Kindergarten" panose="02000000000000000000" pitchFamily="2" charset="77"/>
                <a:ea typeface="Oswald"/>
                <a:cs typeface="Oswald"/>
                <a:sym typeface="Oswald"/>
              </a:rPr>
              <a:t> </a:t>
            </a:r>
            <a:r>
              <a:rPr lang="en-US" sz="1200" b="1" dirty="0" err="1">
                <a:latin typeface="KG Miss Kindergarten" panose="02000000000000000000" pitchFamily="2" charset="77"/>
                <a:ea typeface="Oswald"/>
                <a:cs typeface="Oswald"/>
                <a:sym typeface="Oswald"/>
              </a:rPr>
              <a:t>electrónico</a:t>
            </a:r>
            <a:r>
              <a:rPr lang="en" sz="1200" b="1" dirty="0">
                <a:latin typeface="KG Miss Kindergarten" panose="02000000000000000000" pitchFamily="2" charset="77"/>
                <a:ea typeface="Oswald"/>
                <a:cs typeface="Oswald"/>
                <a:sym typeface="Oswald"/>
              </a:rPr>
              <a:t>:___________________________________________________________________________</a:t>
            </a:r>
            <a:endParaRPr sz="1200" b="1" dirty="0">
              <a:latin typeface="KG Miss Kindergarten" panose="02000000000000000000" pitchFamily="2" charset="77"/>
              <a:ea typeface="Oswald"/>
              <a:cs typeface="Oswald"/>
              <a:sym typeface="Oswald"/>
            </a:endParaRPr>
          </a:p>
          <a:p>
            <a:pPr marL="0" lvl="0" indent="0" algn="l" rtl="0">
              <a:spcBef>
                <a:spcPts val="0"/>
              </a:spcBef>
              <a:spcAft>
                <a:spcPts val="0"/>
              </a:spcAft>
              <a:buNone/>
            </a:pPr>
            <a:endParaRPr sz="1800" b="1" dirty="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1748</Words>
  <Application>Microsoft Macintosh PowerPoint</Application>
  <PresentationFormat>Custom</PresentationFormat>
  <Paragraphs>113</Paragraphs>
  <Slides>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KG Payphone</vt:lpstr>
      <vt:lpstr>Amatic SC</vt:lpstr>
      <vt:lpstr>Alegreya</vt:lpstr>
      <vt:lpstr>Georgia</vt:lpstr>
      <vt:lpstr>Merriweather</vt:lpstr>
      <vt:lpstr>KG Miss Kindergarten</vt:lpstr>
      <vt:lpstr>KG What the Teacher Wants</vt:lpstr>
      <vt:lpstr>Oswald</vt:lpstr>
      <vt:lpstr>Arial</vt:lpstr>
      <vt:lpstr>KG Shake it Off</vt:lpstr>
      <vt:lpstr>Bree Serif</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23</cp:revision>
  <dcterms:modified xsi:type="dcterms:W3CDTF">2023-08-08T18:59:22Z</dcterms:modified>
</cp:coreProperties>
</file>