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7772400" cx="10058400"/>
  <p:notesSz cx="6858000" cy="9144000"/>
  <p:embeddedFontLst>
    <p:embeddedFont>
      <p:font typeface="Coming Soon"/>
      <p:regular r:id="rId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pos="2107">
          <p15:clr>
            <a:srgbClr val="747775"/>
          </p15:clr>
        </p15:guide>
        <p15:guide id="2" pos="4229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07"/>
        <p:guide pos="4229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omingSoon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g277298e7681_1_3:notes"/>
          <p:cNvSpPr/>
          <p:nvPr>
            <p:ph idx="2" type="sldImg"/>
          </p:nvPr>
        </p:nvSpPr>
        <p:spPr>
          <a:xfrm>
            <a:off x="1210545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3" name="Google Shape;63;g277298e7681_1_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42879" y="1125136"/>
            <a:ext cx="9372600" cy="31017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1pPr>
            <a:lvl2pPr lvl="1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2pPr>
            <a:lvl3pPr lvl="2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3pPr>
            <a:lvl4pPr lvl="3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4pPr>
            <a:lvl5pPr lvl="4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5pPr>
            <a:lvl6pPr lvl="5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6pPr>
            <a:lvl7pPr lvl="6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7pPr>
            <a:lvl8pPr lvl="7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8pPr>
            <a:lvl9pPr lvl="8" algn="ctr">
              <a:spcBef>
                <a:spcPts val="0"/>
              </a:spcBef>
              <a:spcAft>
                <a:spcPts val="0"/>
              </a:spcAft>
              <a:buSzPts val="6400"/>
              <a:buNone/>
              <a:defRPr sz="64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42870" y="4282678"/>
            <a:ext cx="9372600" cy="1197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500"/>
              <a:buNone/>
              <a:defRPr sz="35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42870" y="1671478"/>
            <a:ext cx="9372600" cy="29670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1pPr>
            <a:lvl2pPr lvl="1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2pPr>
            <a:lvl3pPr lvl="2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3pPr>
            <a:lvl4pPr lvl="3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4pPr>
            <a:lvl5pPr lvl="4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5pPr>
            <a:lvl6pPr lvl="5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6pPr>
            <a:lvl7pPr lvl="6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7pPr>
            <a:lvl8pPr lvl="7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8pPr>
            <a:lvl9pPr lvl="8" algn="ctr">
              <a:spcBef>
                <a:spcPts val="0"/>
              </a:spcBef>
              <a:spcAft>
                <a:spcPts val="0"/>
              </a:spcAft>
              <a:buSzPts val="14800"/>
              <a:buNone/>
              <a:defRPr sz="148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42870" y="4763362"/>
            <a:ext cx="9372600" cy="19656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 algn="ctr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ctr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ctr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ctr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42870" y="3250173"/>
            <a:ext cx="9372600" cy="12720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2pPr>
            <a:lvl3pPr lvl="2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3pPr>
            <a:lvl4pPr lvl="3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4pPr>
            <a:lvl5pPr lvl="4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5pPr>
            <a:lvl6pPr lvl="5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6pPr>
            <a:lvl7pPr lvl="6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7pPr>
            <a:lvl8pPr lvl="7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8pPr>
            <a:lvl9pPr lvl="8" algn="ctr">
              <a:spcBef>
                <a:spcPts val="0"/>
              </a:spcBef>
              <a:spcAft>
                <a:spcPts val="0"/>
              </a:spcAft>
              <a:buSzPts val="4500"/>
              <a:buNone/>
              <a:defRPr sz="45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4287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5315640" y="1741518"/>
            <a:ext cx="4399800" cy="51627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36550" lvl="0" marL="457200"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42870" y="2099840"/>
            <a:ext cx="3088800" cy="48045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23850" lvl="0" marL="4572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>
              <a:spcBef>
                <a:spcPts val="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>
              <a:spcBef>
                <a:spcPts val="0"/>
              </a:spcBef>
              <a:spcAft>
                <a:spcPts val="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539275" y="680227"/>
            <a:ext cx="7004700" cy="61818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1pPr>
            <a:lvl2pPr lvl="1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2pPr>
            <a:lvl3pPr lvl="2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3pPr>
            <a:lvl4pPr lvl="3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4pPr>
            <a:lvl5pPr lvl="4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5pPr>
            <a:lvl6pPr lvl="5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6pPr>
            <a:lvl7pPr lvl="6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7pPr>
            <a:lvl8pPr lvl="7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8pPr>
            <a:lvl9pPr lvl="8">
              <a:spcBef>
                <a:spcPts val="0"/>
              </a:spcBef>
              <a:spcAft>
                <a:spcPts val="0"/>
              </a:spcAft>
              <a:buSzPts val="5900"/>
              <a:buNone/>
              <a:defRPr sz="59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5029200" y="-189"/>
            <a:ext cx="5029200" cy="7772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92050" y="1863464"/>
            <a:ext cx="4449600" cy="2239800"/>
          </a:xfrm>
          <a:prstGeom prst="rect">
            <a:avLst/>
          </a:prstGeom>
        </p:spPr>
        <p:txBody>
          <a:bodyPr anchorCtr="0" anchor="b" bIns="113100" lIns="113100" spcFirstLastPara="1" rIns="113100" wrap="square" tIns="11310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92050" y="4235758"/>
            <a:ext cx="4449600" cy="1866300"/>
          </a:xfrm>
          <a:prstGeom prst="rect">
            <a:avLst/>
          </a:prstGeom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5433450" y="1094158"/>
            <a:ext cx="4220700" cy="55836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368300" lvl="0" marL="457200"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>
              <a:spcBef>
                <a:spcPts val="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>
              <a:spcBef>
                <a:spcPts val="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>
              <a:spcBef>
                <a:spcPts val="0"/>
              </a:spcBef>
              <a:spcAft>
                <a:spcPts val="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42870" y="6392869"/>
            <a:ext cx="6598800" cy="9144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72482"/>
            <a:ext cx="9372600" cy="8655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None/>
              <a:defRPr sz="35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741518"/>
            <a:ext cx="9372600" cy="5162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rmAutofit/>
          </a:bodyPr>
          <a:lstStyle>
            <a:lvl1pPr indent="-3683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Char char="●"/>
              <a:defRPr sz="2200">
                <a:solidFill>
                  <a:schemeClr val="dk2"/>
                </a:solidFill>
              </a:defRPr>
            </a:lvl1pPr>
            <a:lvl2pPr indent="-33655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2pPr>
            <a:lvl3pPr indent="-33655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3pPr>
            <a:lvl4pPr indent="-33655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4pPr>
            <a:lvl5pPr indent="-33655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5pPr>
            <a:lvl6pPr indent="-33655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6pPr>
            <a:lvl7pPr indent="-33655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●"/>
              <a:defRPr sz="1700">
                <a:solidFill>
                  <a:schemeClr val="dk2"/>
                </a:solidFill>
              </a:defRPr>
            </a:lvl7pPr>
            <a:lvl8pPr indent="-33655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○"/>
              <a:defRPr sz="1700">
                <a:solidFill>
                  <a:schemeClr val="dk2"/>
                </a:solidFill>
              </a:defRPr>
            </a:lvl8pPr>
            <a:lvl9pPr indent="-33655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700"/>
              <a:buChar char="■"/>
              <a:defRPr sz="17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rmAutofit/>
          </a:bodyPr>
          <a:lstStyle>
            <a:lvl1pPr lvl="0" algn="r">
              <a:buNone/>
              <a:defRPr sz="1200">
                <a:solidFill>
                  <a:schemeClr val="dk2"/>
                </a:solidFill>
              </a:defRPr>
            </a:lvl1pPr>
            <a:lvl2pPr lvl="1" algn="r">
              <a:buNone/>
              <a:defRPr sz="1200">
                <a:solidFill>
                  <a:schemeClr val="dk2"/>
                </a:solidFill>
              </a:defRPr>
            </a:lvl2pPr>
            <a:lvl3pPr lvl="2" algn="r">
              <a:buNone/>
              <a:defRPr sz="1200">
                <a:solidFill>
                  <a:schemeClr val="dk2"/>
                </a:solidFill>
              </a:defRPr>
            </a:lvl3pPr>
            <a:lvl4pPr lvl="3" algn="r">
              <a:buNone/>
              <a:defRPr sz="1200">
                <a:solidFill>
                  <a:schemeClr val="dk2"/>
                </a:solidFill>
              </a:defRPr>
            </a:lvl4pPr>
            <a:lvl5pPr lvl="4" algn="r">
              <a:buNone/>
              <a:defRPr sz="1200">
                <a:solidFill>
                  <a:schemeClr val="dk2"/>
                </a:solidFill>
              </a:defRPr>
            </a:lvl5pPr>
            <a:lvl6pPr lvl="5" algn="r">
              <a:buNone/>
              <a:defRPr sz="1200">
                <a:solidFill>
                  <a:schemeClr val="dk2"/>
                </a:solidFill>
              </a:defRPr>
            </a:lvl6pPr>
            <a:lvl7pPr lvl="6" algn="r">
              <a:buNone/>
              <a:defRPr sz="1200">
                <a:solidFill>
                  <a:schemeClr val="dk2"/>
                </a:solidFill>
              </a:defRPr>
            </a:lvl7pPr>
            <a:lvl8pPr lvl="7" algn="r">
              <a:buNone/>
              <a:defRPr sz="1200">
                <a:solidFill>
                  <a:schemeClr val="dk2"/>
                </a:solidFill>
              </a:defRPr>
            </a:lvl8pPr>
            <a:lvl9pPr lvl="8" algn="r">
              <a:buNone/>
              <a:defRPr sz="12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/>
        </p:nvSpPr>
        <p:spPr>
          <a:xfrm>
            <a:off x="6895163" y="165300"/>
            <a:ext cx="3021600" cy="7441800"/>
          </a:xfrm>
          <a:prstGeom prst="rect">
            <a:avLst/>
          </a:prstGeom>
          <a:noFill/>
          <a:ln cap="flat" cmpd="sng" w="762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Burks</a:t>
            </a:r>
            <a:endParaRPr b="1" sz="3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Elemental</a:t>
            </a:r>
            <a:endParaRPr b="1" sz="3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3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Escuela</a:t>
            </a:r>
            <a:endParaRPr b="1" sz="3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Escuela-Padre</a:t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Compacto</a:t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2023-2024</a:t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Enfoque de cuarto grado</a:t>
            </a:r>
            <a:endParaRPr b="1" sz="18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8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Para el éxito estudiantil</a:t>
            </a:r>
            <a:endParaRPr b="1" sz="18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highlight>
                <a:srgbClr val="FFFF00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8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Heather Tinch, Directora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Diana Cook, Subdirectora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www.burkspanthers.com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931-839-7641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5" name="Google Shape;55;p13"/>
          <p:cNvPicPr preferRelativeResize="0"/>
          <p:nvPr/>
        </p:nvPicPr>
        <p:blipFill rotWithShape="1">
          <a:blip r:embed="rId3">
            <a:alphaModFix/>
          </a:blip>
          <a:srcRect b="0" l="8005" r="10054" t="0"/>
          <a:stretch/>
        </p:blipFill>
        <p:spPr>
          <a:xfrm>
            <a:off x="6932163" y="5127750"/>
            <a:ext cx="2947575" cy="2479350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3"/>
          <p:cNvSpPr txBox="1"/>
          <p:nvPr/>
        </p:nvSpPr>
        <p:spPr>
          <a:xfrm>
            <a:off x="145625" y="145625"/>
            <a:ext cx="3021600" cy="3167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Construyendo Asociaciones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Primera reunión de participación familiar 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Conferencia de padres y maestros: 11 de septiembre de 2023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Noche de juegos familiar: 2 de noviembre de 2023 a las 5:00 p. m.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Segunda Reunión de Participación Familiar -Dic. 13, 2022 a las 7:45 am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Conferencia de padres y maestros: 5 de febrero de 2024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Libros y mantas - 7 de marzo de 2024 a las 5:00 pm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Tercera reunión de participación familiar - 8 de abril de 2023 a las 7:45 am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pic>
        <p:nvPicPr>
          <p:cNvPr id="57" name="Google Shape;57;p13"/>
          <p:cNvPicPr preferRelativeResize="0"/>
          <p:nvPr/>
        </p:nvPicPr>
        <p:blipFill rotWithShape="1">
          <a:blip r:embed="rId3">
            <a:alphaModFix/>
          </a:blip>
          <a:srcRect b="0" l="8005" r="10054" t="0"/>
          <a:stretch/>
        </p:blipFill>
        <p:spPr>
          <a:xfrm>
            <a:off x="6932163" y="5127750"/>
            <a:ext cx="2947575" cy="2479350"/>
          </a:xfrm>
          <a:prstGeom prst="rect">
            <a:avLst/>
          </a:prstGeom>
          <a:noFill/>
          <a:ln>
            <a:noFill/>
          </a:ln>
        </p:spPr>
      </p:pic>
      <p:sp>
        <p:nvSpPr>
          <p:cNvPr id="58" name="Google Shape;58;p13"/>
          <p:cNvSpPr txBox="1"/>
          <p:nvPr/>
        </p:nvSpPr>
        <p:spPr>
          <a:xfrm>
            <a:off x="145625" y="3312825"/>
            <a:ext cx="3021600" cy="42945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Comunicación sobre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Aprendizaje estudiantil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 Escuela Primaria Burks está comprometida a mantener una comunicación bidireccional frecuente con las familias sobre el aprendizaje de los estudiantes. Algunas de las formas en las que puede esperar que nos comuniquemos con usted son: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Carpetas Semanales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Correos electrónicos y mensajes de texto escolares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Aplicaciones, como Class Dojo y Remind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Calificaciones actuales en PowerSchool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Actualizaciones en el sitio web de la escuela y en la página de Facebook de la escuela.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5275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50"/>
              <a:buFont typeface="Coming Soon"/>
              <a:buChar char="●"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Conferencias de padres y profesores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5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Comuníquese con el maestro de su hijo por teléfono al 931-839-7641. Las direcciones de correo electrónico de los maestros figuran en el sitio web de la escuela en www.burkspanthers.com.</a:t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5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3520400" y="4239800"/>
            <a:ext cx="3021600" cy="3367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Desarrollado conjuntamente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Las familias, los estudiantes y el personal de la Escuela Primaria Burks desarrollaron este Pacto entre Escuela y Padres. Los maestros sugirieron estrategias de aprendizaje en el hogar, las familias agregaron ideas y los estudiantes nos dijeron qué les ayudaría a aprender. Cada año se llevan a cabo reuniones y eventos para revisar el pacto y realizar cambios según las necesidades de los estudiantes.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Las familias pueden contribuir con comentarios y sugerencias en cualquier momento.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Si desea ser voluntario y/o participar en la escuela, comuníquese con Maria Wells en mwells@pcsstn.com o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llame a la escuela al 931-839-7641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3520400" y="145625"/>
            <a:ext cx="3021600" cy="40941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¿Qué es un pacto entre escuela y padres?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Un pacto entre escuela y padres es un acuerdo que las familias, los estudiantes y los maestros desarrollan juntos. Explica cómo las familias y los maestros trabajarán juntos para garantizar que todos los estudiantes alcancen los estándares de su nivel de grado. Compactos efectivos: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Vincular las metas al Plan de Mejoramiento Escolar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Centrarse en las habilidades de aprendizaje de los estudiantes.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Describir cómo los maestros ayudarán a los estudiantes a desarrollar habilidades mediante una instrucción de alta calidad.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Comparta estrategias que las familias pueden usar en casa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Explicar cómo los maestros y las familias trabajan juntos.</a:t>
            </a:r>
            <a:endParaRPr b="1"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4"/>
          <p:cNvSpPr txBox="1"/>
          <p:nvPr/>
        </p:nvSpPr>
        <p:spPr>
          <a:xfrm>
            <a:off x="127425" y="790100"/>
            <a:ext cx="3246600" cy="6800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Metas del distrito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 Junta de Educación establece metas para el distrito. Las metas del distrito para 2023-2024 son: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AutoNum type="arabicPeriod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Éxito académico para todos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AutoNum type="arabicPeriod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Mejorar la preparación universitaria y profesional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AutoNum type="arabicPeriod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Todo significa todo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AutoNum type="arabicPeriod"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Estableciendo una comunidad de aprendizaje auténtica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9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Escuela primaria Burks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5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Metas 2023-2024</a:t>
            </a:r>
            <a:endParaRPr b="1" sz="15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0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Los administradores y maestros de Burks han estudiado los datos de rendimiento estudiantil y han alineado nuestras metas escolares con las del distrito.</a:t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1. </a:t>
            </a:r>
            <a:r>
              <a:rPr b="1"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Éxito académico para todos: 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Burks tiene altas expectativas para que todos los estudiantes utilicen tareas atractivas y apropiadas para su grado en todas las materias que 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reflejan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el éxito y el crecimiento.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2. </a:t>
            </a:r>
            <a:r>
              <a:rPr b="1"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Mejorar la preparación universitaria y profesional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– Aumentar el número de estudiantes que participan en oportunidades de exploración universitaria y profesional.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3. </a:t>
            </a:r>
            <a:r>
              <a:rPr b="1"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Todos significa todos: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Burks apoya a todos los estudiantes a través de aspectos socioemocionales, conductuales, de salud física, familiares, de participación comunitaria, de comunicación, de seguridad y de clima.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4. </a:t>
            </a:r>
            <a:r>
              <a:rPr b="1"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Establecer una comunidad de aprendizaje auténtica:</a:t>
            </a: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 Burks se compromete a brindar a los profesores y al personal oportunidades para colaborar, crecer y lograr logros.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6" name="Google Shape;66;p14"/>
          <p:cNvSpPr txBox="1"/>
          <p:nvPr/>
        </p:nvSpPr>
        <p:spPr>
          <a:xfrm>
            <a:off x="127425" y="225275"/>
            <a:ext cx="3246600" cy="5649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Nuestras metas para el rendimiento estudiantil</a:t>
            </a:r>
            <a:endParaRPr sz="1200"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7" name="Google Shape;67;p14"/>
          <p:cNvSpPr txBox="1"/>
          <p:nvPr/>
        </p:nvSpPr>
        <p:spPr>
          <a:xfrm>
            <a:off x="3562775" y="673475"/>
            <a:ext cx="3151500" cy="4085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En el aula de cuarto grado</a:t>
            </a:r>
            <a:endParaRPr b="1" sz="17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7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3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El salón de clases de 4to grado trabajará con los estudiantes y las familias para brindarles las habilidades necesarias para completar exitosamente el 4to grado y pasar al siguiente grado. Algunas de nuestras habilidades clave son: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Leer y comprender problemas de varios pasos en artes del lenguaje inglés y matemáticas.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Localizar y utilizar evidencia textual para respaldar las respuestas.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Escribe un párrafo completo con una oración temática adecuada, al menos 3 detalles y una oración final.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845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Coming Soon"/>
              <a:buChar char="●"/>
            </a:pPr>
            <a:r>
              <a:rPr lang="en" sz="12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Dominar las tablas de multiplicar.</a:t>
            </a:r>
            <a:endParaRPr sz="12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200">
              <a:solidFill>
                <a:schemeClr val="dk1"/>
              </a:solidFill>
              <a:highlight>
                <a:srgbClr val="FFFF00"/>
              </a:highlight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8" name="Google Shape;68;p14"/>
          <p:cNvSpPr txBox="1"/>
          <p:nvPr/>
        </p:nvSpPr>
        <p:spPr>
          <a:xfrm>
            <a:off x="6714225" y="673475"/>
            <a:ext cx="3151500" cy="4085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n" sz="17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En casa</a:t>
            </a:r>
            <a:endParaRPr b="1" sz="17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b="1" sz="16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1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Las familias de la Escuela Burks se unieron al personal para desarrollar ideas sobre cómo las familias pueden apoyar el éxito de los estudiantes en lectura y matemáticas. Las familias pueden tener otras ideas para agregar a esta lista.</a:t>
            </a:r>
            <a:endParaRPr sz="11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Los estudiantes leen 20 min. cada día</a:t>
            </a:r>
            <a:endParaRPr sz="10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Pregunte quién, qué, dónde, cuándo y por qué.</a:t>
            </a:r>
            <a:endParaRPr sz="10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Intente asistir a eventos de participación familiar</a:t>
            </a:r>
            <a:endParaRPr sz="10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Jugar juegos de matemáticas enviados a casa</a:t>
            </a:r>
            <a:endParaRPr sz="10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Haga preguntas después de leer – “resumir”</a:t>
            </a:r>
            <a:endParaRPr sz="10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Revisar el trabajo/exámenes de los estudiantes</a:t>
            </a:r>
            <a:endParaRPr sz="10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-2921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Coming Soon"/>
              <a:buChar char="●"/>
            </a:pPr>
            <a:r>
              <a:rPr lang="en" sz="1000">
                <a:solidFill>
                  <a:schemeClr val="dk1"/>
                </a:solidFill>
                <a:highlight>
                  <a:schemeClr val="lt1"/>
                </a:highlight>
                <a:latin typeface="Coming Soon"/>
                <a:ea typeface="Coming Soon"/>
                <a:cs typeface="Coming Soon"/>
                <a:sym typeface="Coming Soon"/>
              </a:rPr>
              <a:t>La página web de nuestra escuela tiene enlaces a sitios web para desarrollar vocabulario y habilidades matemáticas. www.burkspanthers.com</a:t>
            </a:r>
            <a:endParaRPr sz="1000">
              <a:solidFill>
                <a:schemeClr val="dk1"/>
              </a:solidFill>
              <a:highlight>
                <a:schemeClr val="lt1"/>
              </a:highlight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0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69" name="Google Shape;69;p14"/>
          <p:cNvSpPr txBox="1"/>
          <p:nvPr/>
        </p:nvSpPr>
        <p:spPr>
          <a:xfrm>
            <a:off x="3562725" y="4758975"/>
            <a:ext cx="6303000" cy="28314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7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Estudiantes</a:t>
            </a:r>
            <a:endParaRPr b="1" sz="17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13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Los estudiantes de la Escuela Burks se unieron al personal y a las familias para desarrollar ideas sobre cómo pueden tener éxito en la escuela en matemáticas y lectura. Los estudiantes pensaron en las siguientes ideas para establecer conexiones entre el aprendizaje en el hogar y la escuela. </a:t>
            </a:r>
            <a:r>
              <a:rPr lang="en" sz="1300" u="sng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Los estudiantes quieren::</a:t>
            </a:r>
            <a:endParaRPr sz="1300" u="sng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300" u="sng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Intentar estar mejor organizados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Utilizar diferentes estrategias para resolver problemas.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Que los miembros de la familia les ayuden a estudiar y completar la tarea.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Que los padres ayuden a crear un plan de acción para mejorar.</a:t>
            </a:r>
            <a:endParaRPr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  <a:p>
            <a:pPr indent="-304800" lvl="0" marL="45720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Coming Soon"/>
              <a:buChar char="●"/>
            </a:pPr>
            <a:r>
              <a:rPr lang="en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Ser recordados de leer todas las noches durante 20 minutos.</a:t>
            </a:r>
            <a:endParaRPr sz="1200">
              <a:solidFill>
                <a:schemeClr val="dk1"/>
              </a:solidFill>
              <a:latin typeface="Coming Soon"/>
              <a:ea typeface="Coming Soon"/>
              <a:cs typeface="Coming Soon"/>
              <a:sym typeface="Coming Soon"/>
            </a:endParaRPr>
          </a:p>
        </p:txBody>
      </p:sp>
      <p:sp>
        <p:nvSpPr>
          <p:cNvPr id="70" name="Google Shape;70;p14"/>
          <p:cNvSpPr txBox="1"/>
          <p:nvPr/>
        </p:nvSpPr>
        <p:spPr>
          <a:xfrm>
            <a:off x="3562775" y="225275"/>
            <a:ext cx="6303000" cy="448200"/>
          </a:xfrm>
          <a:prstGeom prst="rect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b="1" lang="en" sz="1600">
                <a:solidFill>
                  <a:schemeClr val="dk1"/>
                </a:solidFill>
                <a:latin typeface="Coming Soon"/>
                <a:ea typeface="Coming Soon"/>
                <a:cs typeface="Coming Soon"/>
                <a:sym typeface="Coming Soon"/>
              </a:rPr>
              <a:t>Maestros, familias, estudiantes: juntos por el éxito</a:t>
            </a:r>
            <a:endParaRPr>
              <a:latin typeface="Coming Soon"/>
              <a:ea typeface="Coming Soon"/>
              <a:cs typeface="Coming Soon"/>
              <a:sym typeface="Coming Soo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